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60"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hE3npcVgo4pmVKWCL5YL2MKCWF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0a79731e5b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0a79731e5b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20a79731e5b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CA"/>
              <a:t>will look at suggestions to explore making Core and Matrix slides, clearer, the current state, and Pros/cons for caribou for each option. Risks/costs for each option. federal process/threshold.</a:t>
            </a:r>
            <a:endParaRPr/>
          </a:p>
        </p:txBody>
      </p:sp>
      <p:sp>
        <p:nvSpPr>
          <p:cNvPr id="181" name="Google Shape;1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52f6ac86dd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252f6ac86dd_0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First meeting April 2021 with 3 Nations. Online and face-to-face meetings</a:t>
            </a:r>
            <a:endParaRPr/>
          </a:p>
          <a:p>
            <a:pPr indent="0" lvl="0" marL="0" rtl="0" algn="l">
              <a:lnSpc>
                <a:spcPct val="100000"/>
              </a:lnSpc>
              <a:spcBef>
                <a:spcPts val="0"/>
              </a:spcBef>
              <a:spcAft>
                <a:spcPts val="0"/>
              </a:spcAft>
              <a:buSzPts val="1400"/>
              <a:buNone/>
            </a:pPr>
            <a:r>
              <a:rPr lang="en-CA"/>
              <a:t>Lots of information sharing, Understanding of habitat protection being the main one</a:t>
            </a:r>
            <a:endParaRPr/>
          </a:p>
          <a:p>
            <a:pPr indent="0" lvl="0" marL="0" marR="0" rtl="0" algn="l">
              <a:lnSpc>
                <a:spcPct val="100000"/>
              </a:lnSpc>
              <a:spcBef>
                <a:spcPts val="0"/>
              </a:spcBef>
              <a:spcAft>
                <a:spcPts val="0"/>
              </a:spcAft>
              <a:buClr>
                <a:schemeClr val="dk1"/>
              </a:buClr>
              <a:buSzPts val="1200"/>
              <a:buFont typeface="Arial"/>
              <a:buNone/>
            </a:pPr>
            <a:r>
              <a:rPr b="0" i="0" lang="en-CA" sz="1200">
                <a:latin typeface="Arial"/>
                <a:ea typeface="Arial"/>
                <a:cs typeface="Arial"/>
                <a:sym typeface="Arial"/>
              </a:rPr>
              <a:t>The approach pairs short-term recovery actions such as predator reduction and caribou guardians at the Central Selkirks ‘maternity pen’ set up for calving season, with ongoing work to secure habitat and landscape-level protection in an effort to create a self-sustaining caribou population.</a:t>
            </a:r>
            <a:endParaRPr b="0" i="0" sz="12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lang="en-CA"/>
              <a:t>*Ministry of Forest </a:t>
            </a:r>
            <a:endParaRPr/>
          </a:p>
          <a:p>
            <a:pPr indent="0" lvl="0" marL="0" rtl="0" algn="l">
              <a:lnSpc>
                <a:spcPct val="100000"/>
              </a:lnSpc>
              <a:spcBef>
                <a:spcPts val="0"/>
              </a:spcBef>
              <a:spcAft>
                <a:spcPts val="0"/>
              </a:spcAft>
              <a:buClr>
                <a:schemeClr val="dk1"/>
              </a:buClr>
              <a:buSzPts val="1100"/>
              <a:buFont typeface="Arial"/>
              <a:buNone/>
            </a:pPr>
            <a:r>
              <a:rPr lang="en-CA"/>
              <a:t>*BC Caribou Recovery Team </a:t>
            </a:r>
            <a:endParaRPr/>
          </a:p>
          <a:p>
            <a:pPr indent="0" lvl="0" marL="0" rtl="0" algn="l">
              <a:lnSpc>
                <a:spcPct val="100000"/>
              </a:lnSpc>
              <a:spcBef>
                <a:spcPts val="0"/>
              </a:spcBef>
              <a:spcAft>
                <a:spcPts val="0"/>
              </a:spcAft>
              <a:buClr>
                <a:schemeClr val="dk1"/>
              </a:buClr>
              <a:buSzPts val="1100"/>
              <a:buFont typeface="Arial"/>
              <a:buNone/>
            </a:pPr>
            <a:r>
              <a:rPr lang="en-CA"/>
              <a:t>*Qwilimite </a:t>
            </a:r>
            <a:endParaRPr/>
          </a:p>
          <a:p>
            <a:pPr indent="0" lvl="0" marL="0" rtl="0" algn="l">
              <a:lnSpc>
                <a:spcPct val="100000"/>
              </a:lnSpc>
              <a:spcBef>
                <a:spcPts val="0"/>
              </a:spcBef>
              <a:spcAft>
                <a:spcPts val="0"/>
              </a:spcAft>
              <a:buClr>
                <a:schemeClr val="dk1"/>
              </a:buClr>
              <a:buSzPts val="1100"/>
              <a:buFont typeface="Arial"/>
              <a:buNone/>
            </a:pPr>
            <a:r>
              <a:rPr lang="en-CA"/>
              <a:t>*Have official names </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93" name="Google Shape;193;g252f6ac86dd_0_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52f6ac86dd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g252f6ac86dd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A Conservation agreement minimizes the risk of the Protection Order from the Federal government</a:t>
            </a:r>
            <a:endParaRPr/>
          </a:p>
          <a:p>
            <a:pPr indent="0" lvl="0" marL="0" rtl="0" algn="l">
              <a:lnSpc>
                <a:spcPct val="100000"/>
              </a:lnSpc>
              <a:spcBef>
                <a:spcPts val="0"/>
              </a:spcBef>
              <a:spcAft>
                <a:spcPts val="0"/>
              </a:spcAft>
              <a:buSzPts val="1400"/>
              <a:buNone/>
            </a:pPr>
            <a:r>
              <a:t/>
            </a:r>
            <a:endParaRPr/>
          </a:p>
        </p:txBody>
      </p:sp>
      <p:sp>
        <p:nvSpPr>
          <p:cNvPr id="202" name="Google Shape;202;g252f6ac86dd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CA" u="sng"/>
              <a:t>ADD MORE</a:t>
            </a:r>
            <a:endParaRPr b="1" u="sng"/>
          </a:p>
          <a:p>
            <a:pPr indent="0" lvl="0" marL="0" rtl="0" algn="l">
              <a:lnSpc>
                <a:spcPct val="100000"/>
              </a:lnSpc>
              <a:spcBef>
                <a:spcPts val="0"/>
              </a:spcBef>
              <a:spcAft>
                <a:spcPts val="0"/>
              </a:spcAft>
              <a:buSzPts val="1400"/>
              <a:buNone/>
            </a:pPr>
            <a:r>
              <a:rPr lang="en-CA"/>
              <a:t>Spend more time explaining this - background. </a:t>
            </a:r>
            <a:endParaRPr/>
          </a:p>
          <a:p>
            <a:pPr indent="0" lvl="0" marL="0" rtl="0" algn="l">
              <a:lnSpc>
                <a:spcPct val="100000"/>
              </a:lnSpc>
              <a:spcBef>
                <a:spcPts val="0"/>
              </a:spcBef>
              <a:spcAft>
                <a:spcPts val="0"/>
              </a:spcAft>
              <a:buSzPts val="1400"/>
              <a:buNone/>
            </a:pPr>
            <a:r>
              <a:rPr lang="en-CA"/>
              <a:t>Why we need to manage predators and moose (short-term levers) </a:t>
            </a:r>
            <a:endParaRPr/>
          </a:p>
          <a:p>
            <a:pPr indent="0" lvl="0" marL="0" rtl="0" algn="l">
              <a:lnSpc>
                <a:spcPct val="100000"/>
              </a:lnSpc>
              <a:spcBef>
                <a:spcPts val="0"/>
              </a:spcBef>
              <a:spcAft>
                <a:spcPts val="0"/>
              </a:spcAft>
              <a:buSzPts val="1400"/>
              <a:buNone/>
            </a:pPr>
            <a:r>
              <a:rPr lang="en-CA"/>
              <a:t>Focusing the presentation on habitat</a:t>
            </a:r>
            <a:endParaRPr/>
          </a:p>
          <a:p>
            <a:pPr indent="0" lvl="0" marL="0" rtl="0" algn="l">
              <a:lnSpc>
                <a:spcPct val="100000"/>
              </a:lnSpc>
              <a:spcBef>
                <a:spcPts val="0"/>
              </a:spcBef>
              <a:spcAft>
                <a:spcPts val="0"/>
              </a:spcAft>
              <a:buSzPts val="1400"/>
              <a:buNone/>
            </a:pPr>
            <a:r>
              <a:rPr lang="en-CA"/>
              <a:t>Because of the forest state…. We need to do short-term measures </a:t>
            </a:r>
            <a:endParaRPr/>
          </a:p>
        </p:txBody>
      </p:sp>
      <p:sp>
        <p:nvSpPr>
          <p:cNvPr id="213" name="Google Shape;21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CA">
                <a:latin typeface="Calibri"/>
                <a:ea typeface="Calibri"/>
                <a:cs typeface="Calibri"/>
                <a:sym typeface="Calibri"/>
              </a:rPr>
              <a:t>CORE habitat</a:t>
            </a:r>
            <a:r>
              <a:rPr lang="en-CA">
                <a:latin typeface="Calibri"/>
                <a:ea typeface="Calibri"/>
                <a:cs typeface="Calibri"/>
                <a:sym typeface="Calibri"/>
              </a:rPr>
              <a:t> (where caribou live) for most herds, some gaps.</a:t>
            </a:r>
            <a:endParaRPr/>
          </a:p>
          <a:p>
            <a:pPr indent="0" lvl="0" marL="0" marR="0" rtl="0" algn="l">
              <a:lnSpc>
                <a:spcPct val="100000"/>
              </a:lnSpc>
              <a:spcBef>
                <a:spcPts val="0"/>
              </a:spcBef>
              <a:spcAft>
                <a:spcPts val="0"/>
              </a:spcAft>
              <a:buClr>
                <a:schemeClr val="dk1"/>
              </a:buClr>
              <a:buSzPts val="1200"/>
              <a:buFont typeface="Calibri"/>
              <a:buNone/>
            </a:pPr>
            <a:r>
              <a:rPr b="1" lang="en-CA">
                <a:latin typeface="Calibri"/>
                <a:ea typeface="Calibri"/>
                <a:cs typeface="Calibri"/>
                <a:sym typeface="Calibri"/>
              </a:rPr>
              <a:t>MATRIX habitat </a:t>
            </a:r>
            <a:r>
              <a:rPr lang="en-CA">
                <a:latin typeface="Calibri"/>
                <a:ea typeface="Calibri"/>
                <a:cs typeface="Calibri"/>
                <a:sym typeface="Calibri"/>
              </a:rPr>
              <a:t>(surrounds Core, where predator/prey dynamics impact caribou) disturbance exceeds identified target.</a:t>
            </a:r>
            <a:endParaRPr>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CA"/>
              <a:t>**Change </a:t>
            </a:r>
            <a:endParaRPr/>
          </a:p>
          <a:p>
            <a:pPr indent="0" lvl="0" marL="0" rtl="0" algn="l">
              <a:lnSpc>
                <a:spcPct val="100000"/>
              </a:lnSpc>
              <a:spcBef>
                <a:spcPts val="0"/>
              </a:spcBef>
              <a:spcAft>
                <a:spcPts val="0"/>
              </a:spcAft>
              <a:buSzPts val="1400"/>
              <a:buNone/>
            </a:pPr>
            <a:r>
              <a:t/>
            </a:r>
            <a:endParaRPr/>
          </a:p>
        </p:txBody>
      </p:sp>
      <p:sp>
        <p:nvSpPr>
          <p:cNvPr id="236" name="Google Shape;236;p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*emphasize the patterns you first see.</a:t>
            </a:r>
            <a:endParaRPr/>
          </a:p>
          <a:p>
            <a:pPr indent="0" lvl="0" marL="0" rtl="0" algn="l">
              <a:lnSpc>
                <a:spcPct val="100000"/>
              </a:lnSpc>
              <a:spcBef>
                <a:spcPts val="0"/>
              </a:spcBef>
              <a:spcAft>
                <a:spcPts val="0"/>
              </a:spcAft>
              <a:buSzPts val="1400"/>
              <a:buNone/>
            </a:pPr>
            <a:r>
              <a:rPr lang="en-CA"/>
              <a:t>*Light is protected, DARK is NOT </a:t>
            </a:r>
            <a:endParaRPr/>
          </a:p>
          <a:p>
            <a:pPr indent="0" lvl="0" marL="0" rtl="0" algn="l">
              <a:lnSpc>
                <a:spcPct val="100000"/>
              </a:lnSpc>
              <a:spcBef>
                <a:spcPts val="0"/>
              </a:spcBef>
              <a:spcAft>
                <a:spcPts val="0"/>
              </a:spcAft>
              <a:buSzPts val="1400"/>
              <a:buNone/>
            </a:pPr>
            <a:r>
              <a:t/>
            </a:r>
            <a:endParaRPr/>
          </a:p>
        </p:txBody>
      </p:sp>
      <p:sp>
        <p:nvSpPr>
          <p:cNvPr id="246" name="Google Shape;24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Emhpasize black dot lots of intervention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Kathi — minimum options to recover caribou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76200" lvl="0" marL="0" rtl="0" algn="l">
              <a:lnSpc>
                <a:spcPct val="100000"/>
              </a:lnSpc>
              <a:spcBef>
                <a:spcPts val="0"/>
              </a:spcBef>
              <a:spcAft>
                <a:spcPts val="0"/>
              </a:spcAft>
              <a:buClr>
                <a:schemeClr val="dk1"/>
              </a:buClr>
              <a:buSzPts val="1200"/>
              <a:buFont typeface="Calibri"/>
              <a:buAutoNum type="arabicParenBoth"/>
            </a:pPr>
            <a:r>
              <a:rPr lang="en-CA"/>
              <a:t>Self sustaining – we agree on full protection of core – and matrix natural seral state</a:t>
            </a:r>
            <a:endParaRPr/>
          </a:p>
          <a:p>
            <a:pPr indent="-76200" lvl="0" marL="0" rtl="0" algn="l">
              <a:lnSpc>
                <a:spcPct val="100000"/>
              </a:lnSpc>
              <a:spcBef>
                <a:spcPts val="0"/>
              </a:spcBef>
              <a:spcAft>
                <a:spcPts val="0"/>
              </a:spcAft>
              <a:buClr>
                <a:schemeClr val="dk1"/>
              </a:buClr>
              <a:buSzPts val="1200"/>
              <a:buFont typeface="Calibri"/>
              <a:buAutoNum type="arabicParenBoth"/>
            </a:pPr>
            <a:r>
              <a:rPr lang="en-CA"/>
              <a:t>SSWA – we don’t know yet – with Kernal – using decision tree – incremental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Borrow language from Dave’s email.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Option 1 – full protection of core – natural forest state for matrix – allow some logging in the matrix </a:t>
            </a:r>
            <a:endParaRPr/>
          </a:p>
          <a:p>
            <a:pPr indent="0" lvl="0" marL="0" rtl="0" algn="l">
              <a:lnSpc>
                <a:spcPct val="100000"/>
              </a:lnSpc>
              <a:spcBef>
                <a:spcPts val="0"/>
              </a:spcBef>
              <a:spcAft>
                <a:spcPts val="0"/>
              </a:spcAft>
              <a:buSzPts val="1400"/>
              <a:buNone/>
            </a:pPr>
            <a:r>
              <a:rPr lang="en-CA"/>
              <a:t>Option 2 – Self sustaining with assistance – prioritize habitat  - don’t point to the Uds – put a few dots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 Uds matter in where to put habitat protection  </a:t>
            </a:r>
            <a:endParaRPr/>
          </a:p>
        </p:txBody>
      </p:sp>
      <p:sp>
        <p:nvSpPr>
          <p:cNvPr id="265" name="Google Shape;2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0a6f881c13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20a6f881c13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g20a6f881c13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Reference back to what is already protected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Explain why we explained 30km as buffer - zone of influence where moose/deer-wolf habitat is influential to caribou. Close to a wolf’s home range — link to core vs. matrix discussion.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How much of core we are giving caribou a chance to survive in.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*calculate percentage difference in Tier 1 vs. Tier 2.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We modeled adult female survival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**Darcy – phrasing to options can introduce decision makers focusing on lowest option. Suggest to balance…. Protect core, manage matrix in a way that we don’t need to keep killing wolves.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 lay out the realities of caribou conservstation. Have a new slide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Summarize as best available options we have agreed upon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ALL the options are intended to allow for recovery </a:t>
            </a:r>
            <a:endParaRPr/>
          </a:p>
        </p:txBody>
      </p:sp>
      <p:sp>
        <p:nvSpPr>
          <p:cNvPr id="298" name="Google Shape;29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These are human intervention levers we need to do now. </a:t>
            </a:r>
            <a:endParaRPr/>
          </a:p>
          <a:p>
            <a:pPr indent="0" lvl="0" marL="0" rtl="0" algn="l">
              <a:lnSpc>
                <a:spcPct val="100000"/>
              </a:lnSpc>
              <a:spcBef>
                <a:spcPts val="0"/>
              </a:spcBef>
              <a:spcAft>
                <a:spcPts val="0"/>
              </a:spcAft>
              <a:buSzPts val="1400"/>
              <a:buNone/>
            </a:pPr>
            <a:r>
              <a:rPr lang="en-CA"/>
              <a:t>*Print Out - we have also provided it as a hand-out </a:t>
            </a:r>
            <a:endParaRPr/>
          </a:p>
        </p:txBody>
      </p:sp>
      <p:sp>
        <p:nvSpPr>
          <p:cNvPr id="307" name="Google Shape;30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Make clear the differences from Tier 1. Tier 2 is a compromise. Spatial extent of caribou habitat that we are constraining forest harvest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 Moderate probability BECAUSE - leads to more moose and deer food. </a:t>
            </a:r>
            <a:endParaRPr/>
          </a:p>
        </p:txBody>
      </p:sp>
      <p:sp>
        <p:nvSpPr>
          <p:cNvPr id="317" name="Google Shape;31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Team deems this to be lowest probability of self-sustaining.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CA"/>
              <a:t>Out of the 3 options, this Tier 3 option has the HIGHEST risk of not achieving self sustaining caribou population</a:t>
            </a:r>
            <a:endParaRPr/>
          </a:p>
        </p:txBody>
      </p:sp>
      <p:sp>
        <p:nvSpPr>
          <p:cNvPr id="336" name="Google Shape;33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52f6ac86dd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252f6ac86dd_0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g252f6ac86dd_0_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0a6f881c13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g20a6f881c13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g20a6f881c13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0a6f881c13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g20a6f881c13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g20a6f881c13_0_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52f6ac86dd_2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252f6ac86dd_2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CA"/>
              <a:t>We have provided a summary of the caribou biology and proposed options for caribou conservation. This next section focuses on socio-economic issues around caribou recovery with an emphasis on the role of forestry in selected communities, timber supply impacts, and potential economic benefits from increased caribou conservation.</a:t>
            </a:r>
            <a:endParaRPr/>
          </a:p>
          <a:p>
            <a:pPr indent="0" lvl="0" marL="0" rtl="0" algn="l">
              <a:lnSpc>
                <a:spcPct val="100000"/>
              </a:lnSpc>
              <a:spcBef>
                <a:spcPts val="0"/>
              </a:spcBef>
              <a:spcAft>
                <a:spcPts val="0"/>
              </a:spcAft>
              <a:buSzPts val="1400"/>
              <a:buNone/>
            </a:pPr>
            <a:r>
              <a:t/>
            </a:r>
            <a:endParaRPr/>
          </a:p>
        </p:txBody>
      </p:sp>
      <p:sp>
        <p:nvSpPr>
          <p:cNvPr id="381" name="Google Shape;381;g252f6ac86dd_2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Forestry is an important, but not dominant economic activity. Conservation will impact jobs, especially in some smaller communities with high reliance on logging. </a:t>
            </a:r>
            <a:endParaRPr/>
          </a:p>
          <a:p>
            <a:pPr indent="0" lvl="0" marL="0" marR="0" rtl="0" algn="l">
              <a:lnSpc>
                <a:spcPct val="100000"/>
              </a:lnSpc>
              <a:spcBef>
                <a:spcPts val="0"/>
              </a:spcBef>
              <a:spcAft>
                <a:spcPts val="0"/>
              </a:spcAft>
              <a:buClr>
                <a:schemeClr val="dk1"/>
              </a:buClr>
              <a:buSzPts val="1200"/>
              <a:buFont typeface="Calibri"/>
              <a:buNone/>
            </a:pPr>
            <a:r>
              <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These figures show the top 5 employment sectors plus forestry in communities surrounding the caribou herds we are discussing. Forestry is shown in green. The biggest dark blue section of the pie graphs is “all other sectors”. What you see is that smaller communities like Nakusp and Clearwater have a percentage of workers in forestry jobs than larger communities like Revelstoke, Golden, Salmon Arm, and Sicamous. </a:t>
            </a:r>
            <a:endParaRPr/>
          </a:p>
          <a:p>
            <a:pPr indent="0" lvl="0" marL="0" marR="0" rtl="0" algn="l">
              <a:lnSpc>
                <a:spcPct val="100000"/>
              </a:lnSpc>
              <a:spcBef>
                <a:spcPts val="0"/>
              </a:spcBef>
              <a:spcAft>
                <a:spcPts val="0"/>
              </a:spcAft>
              <a:buClr>
                <a:schemeClr val="dk1"/>
              </a:buClr>
              <a:buSzPts val="1200"/>
              <a:buFont typeface="Calibri"/>
              <a:buNone/>
            </a:pPr>
            <a:r>
              <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This does not tell the full picture of the forestry economy, but it does provide one indicator of the role of forestry here. Regardless, the group recognizes that restoring caribou is likely to impact forestry jobs, and community supports and transition will be required to help workers</a:t>
            </a:r>
            <a:endParaRPr/>
          </a:p>
        </p:txBody>
      </p:sp>
      <p:sp>
        <p:nvSpPr>
          <p:cNvPr id="389" name="Google Shape;38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52f6ac86dd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g252f6ac86dd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CA" sz="1800"/>
              <a:t>Impacts to forestry will be substantial from caribou conservation, especially at local scales.  The table on the left shows the Allowable Annual Cut, by caribou protection Tier, as a percentage of Business as Usual, and the figure on the right shows the same information as a graph.</a:t>
            </a:r>
            <a:endParaRPr sz="1800"/>
          </a:p>
          <a:p>
            <a:pPr indent="0" lvl="0" marL="0" rtl="0" algn="l">
              <a:lnSpc>
                <a:spcPct val="115000"/>
              </a:lnSpc>
              <a:spcBef>
                <a:spcPts val="0"/>
              </a:spcBef>
              <a:spcAft>
                <a:spcPts val="0"/>
              </a:spcAft>
              <a:buClr>
                <a:schemeClr val="dk1"/>
              </a:buClr>
              <a:buSzPts val="1100"/>
              <a:buFont typeface="Arial"/>
              <a:buNone/>
            </a:pPr>
            <a:r>
              <a:rPr lang="en-CA" sz="1800"/>
              <a:t>Overall, the impact is projected to be ~ 22% reduction in AAC, across all Tiers. However, the impact is much higher across all Tiers in Kamloops, Okanagan, and Revelstoke TSAs because this is where most of the new protections for the Columbia North herd are.</a:t>
            </a:r>
            <a:endParaRPr sz="1800"/>
          </a:p>
          <a:p>
            <a:pPr indent="0" lvl="0" marL="0" rtl="0" algn="l">
              <a:lnSpc>
                <a:spcPct val="115000"/>
              </a:lnSpc>
              <a:spcBef>
                <a:spcPts val="0"/>
              </a:spcBef>
              <a:spcAft>
                <a:spcPts val="0"/>
              </a:spcAft>
              <a:buClr>
                <a:schemeClr val="dk1"/>
              </a:buClr>
              <a:buSzPts val="1100"/>
              <a:buFont typeface="Arial"/>
              <a:buNone/>
            </a:pPr>
            <a:r>
              <a:rPr lang="en-CA"/>
              <a:t>This assessment is based on a coarse-scale timber supply analysis covering very large areas across 8 TSAs and 4 TFLs (data not shown). Additional detail is available for timber supply impacts.</a:t>
            </a:r>
            <a:endParaRPr/>
          </a:p>
          <a:p>
            <a:pPr indent="0" lvl="0" marL="0" rtl="0" algn="l">
              <a:lnSpc>
                <a:spcPct val="100000"/>
              </a:lnSpc>
              <a:spcBef>
                <a:spcPts val="0"/>
              </a:spcBef>
              <a:spcAft>
                <a:spcPts val="0"/>
              </a:spcAft>
              <a:buSzPts val="1400"/>
              <a:buNone/>
            </a:pPr>
            <a:r>
              <a:t/>
            </a:r>
            <a:endParaRPr/>
          </a:p>
        </p:txBody>
      </p:sp>
      <p:sp>
        <p:nvSpPr>
          <p:cNvPr id="399" name="Google Shape;399;g252f6ac86dd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n-CA" sz="1200">
                <a:latin typeface="Calibri"/>
                <a:ea typeface="Calibri"/>
                <a:cs typeface="Calibri"/>
                <a:sym typeface="Calibri"/>
              </a:rPr>
              <a:t>Based on current timber availability, most of the proposed areas are “scheduled” (in timber supply models) for harvest over the next ~25 years. Following the model projections, timber supply will drop, and forestry will have to transform regardless of conservation decisions (e.g., mills will need to shift to harvesting less volume and smaller trees). This transformation can happen now, with protection of caribou habitat (and old growth forests), or it can happen in 20-25 years after most natural, old forests are converted to young managed stands.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10" name="Google Shape;41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This slide shows some of the opportunities that the group has discussed for introducing economic benefits. We have additional information, and can provide it if people want more details.</a:t>
            </a:r>
            <a:endParaRPr/>
          </a:p>
          <a:p>
            <a:pPr indent="0" lvl="0" marL="0" marR="0" rtl="0" algn="l">
              <a:lnSpc>
                <a:spcPct val="100000"/>
              </a:lnSpc>
              <a:spcBef>
                <a:spcPts val="0"/>
              </a:spcBef>
              <a:spcAft>
                <a:spcPts val="0"/>
              </a:spcAft>
              <a:buClr>
                <a:schemeClr val="dk1"/>
              </a:buClr>
              <a:buSzPts val="1200"/>
              <a:buFont typeface="Calibri"/>
              <a:buNone/>
            </a:pPr>
            <a:r>
              <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Forest carbon offsets are one option to provide transitional funding for Indigenous Nations in support of conservation. Southern mountain caribou live in the rainforest, where large amounts of carbon are stored in older forests. Conserving habitat for caribou and old growth has the potential to generate income for Indigenous Nations that is similar (or much greater, depending on carbon pricing) to current Forestry Revenue Sharing Agreements. This has co-benefits, including helping to mitigate climate change impacts including increased flooding, forest fires, heat domes, and weather extremes. Carbon is not the full solution to economic transformation, and additional measures would be needed to transform economies to activities that support the persistence of caribou. This could include shifting local economies towards the “restoration economy” and other economic sectors as well as seeking “conservation funding”. </a:t>
            </a:r>
            <a:endParaRPr/>
          </a:p>
          <a:p>
            <a:pPr indent="0" lvl="0" marL="0" marR="0" rtl="0" algn="l">
              <a:lnSpc>
                <a:spcPct val="100000"/>
              </a:lnSpc>
              <a:spcBef>
                <a:spcPts val="0"/>
              </a:spcBef>
              <a:spcAft>
                <a:spcPts val="0"/>
              </a:spcAft>
              <a:buClr>
                <a:schemeClr val="dk1"/>
              </a:buClr>
              <a:buSzPts val="1200"/>
              <a:buFont typeface="Calibri"/>
              <a:buNone/>
            </a:pPr>
            <a:r>
              <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Carbon offsets and a transition to a conservation economy would require collaboration and planning from Indigenous Nations, and will depend on choices made by Indigenous communities. The Great Bear Rainforest provides one example of a conservation-focused, Indigenous-led process. The BC Assembly of First Nations has also developed resources for First Nations carbon. This information can be provided. </a:t>
            </a:r>
            <a:endParaRPr sz="1200">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421" name="Google Shape;42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52f6ac86dd_0_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252f6ac86dd_0_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g252f6ac86dd_0_1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0a79731e5b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0a79731e5b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g20a79731e5b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52f6ac86d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g252f6ac86d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g252f6ac86d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52f6ac86dd_0_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g252f6ac86dd_0_2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g252f6ac86dd_0_2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52f6ac86dd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g252f6ac86dd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52f6ac86dd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1" name="Google Shape;491;g252f6ac86dd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52f6ac86dd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g252f6ac86dd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CA"/>
              <a:t>Sect 7 of the agreement defines how collaboration and participation can be done: working groups is one option.</a:t>
            </a:r>
            <a:endParaRPr/>
          </a:p>
        </p:txBody>
      </p:sp>
      <p:sp>
        <p:nvSpPr>
          <p:cNvPr id="501" name="Google Shape;501;g252f6ac86dd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52f6ac86dd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g252f6ac86dd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g252f6ac86dd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52f6ac86dd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g252f6ac86dd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CA">
                <a:latin typeface="Calibri"/>
                <a:ea typeface="Calibri"/>
                <a:cs typeface="Calibri"/>
                <a:sym typeface="Calibri"/>
              </a:rPr>
              <a:t>CORE habitat</a:t>
            </a:r>
            <a:r>
              <a:rPr lang="en-CA">
                <a:latin typeface="Calibri"/>
                <a:ea typeface="Calibri"/>
                <a:cs typeface="Calibri"/>
                <a:sym typeface="Calibri"/>
              </a:rPr>
              <a:t> (where caribou live) for most herds, some gaps.</a:t>
            </a:r>
            <a:endParaRPr/>
          </a:p>
          <a:p>
            <a:pPr indent="0" lvl="0" marL="0" marR="0" rtl="0" algn="l">
              <a:lnSpc>
                <a:spcPct val="100000"/>
              </a:lnSpc>
              <a:spcBef>
                <a:spcPts val="0"/>
              </a:spcBef>
              <a:spcAft>
                <a:spcPts val="0"/>
              </a:spcAft>
              <a:buClr>
                <a:schemeClr val="dk1"/>
              </a:buClr>
              <a:buSzPts val="1200"/>
              <a:buFont typeface="Calibri"/>
              <a:buNone/>
            </a:pPr>
            <a:r>
              <a:rPr b="1" lang="en-CA">
                <a:latin typeface="Calibri"/>
                <a:ea typeface="Calibri"/>
                <a:cs typeface="Calibri"/>
                <a:sym typeface="Calibri"/>
              </a:rPr>
              <a:t>MATRIX habitat </a:t>
            </a:r>
            <a:r>
              <a:rPr lang="en-CA">
                <a:latin typeface="Calibri"/>
                <a:ea typeface="Calibri"/>
                <a:cs typeface="Calibri"/>
                <a:sym typeface="Calibri"/>
              </a:rPr>
              <a:t>(surrounds Core, where predator/prey dynamics impact caribou) disturbance exceeds identified target.</a:t>
            </a:r>
            <a:endParaRPr/>
          </a:p>
          <a:p>
            <a:pPr indent="0" lvl="0" marL="0" rtl="0" algn="l">
              <a:lnSpc>
                <a:spcPct val="100000"/>
              </a:lnSpc>
              <a:spcBef>
                <a:spcPts val="0"/>
              </a:spcBef>
              <a:spcAft>
                <a:spcPts val="0"/>
              </a:spcAft>
              <a:buSzPts val="1400"/>
              <a:buNone/>
            </a:pPr>
            <a:r>
              <a:t/>
            </a:r>
            <a:endParaRPr/>
          </a:p>
        </p:txBody>
      </p:sp>
      <p:sp>
        <p:nvSpPr>
          <p:cNvPr id="516" name="Google Shape;516;g252f6ac86dd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52f6ac86dd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g252f6ac86dd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g252f6ac86dd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52f6ac86dd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g252f6ac86dd_0_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g252f6ac86dd_0_1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6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6"/>
          <p:cNvSpPr/>
          <p:nvPr>
            <p:ph idx="2" type="pic"/>
          </p:nvPr>
        </p:nvSpPr>
        <p:spPr>
          <a:xfrm>
            <a:off x="5183188" y="987425"/>
            <a:ext cx="6172200" cy="4873625"/>
          </a:xfrm>
          <a:prstGeom prst="rect">
            <a:avLst/>
          </a:prstGeom>
          <a:noFill/>
          <a:ln>
            <a:noFill/>
          </a:ln>
        </p:spPr>
      </p:sp>
      <p:sp>
        <p:nvSpPr>
          <p:cNvPr id="68" name="Google Shape;68;p6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6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6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3" name="Google Shape;93;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6" name="Shape 96"/>
        <p:cNvGrpSpPr/>
        <p:nvPr/>
      </p:nvGrpSpPr>
      <p:grpSpPr>
        <a:xfrm>
          <a:off x="0" y="0"/>
          <a:ext cx="0" cy="0"/>
          <a:chOff x="0" y="0"/>
          <a:chExt cx="0" cy="0"/>
        </a:xfrm>
      </p:grpSpPr>
      <p:sp>
        <p:nvSpPr>
          <p:cNvPr id="97" name="Google Shape;97;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9" name="Google Shape;99;p5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0" name="Google Shape;100;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3" name="Shape 103"/>
        <p:cNvGrpSpPr/>
        <p:nvPr/>
      </p:nvGrpSpPr>
      <p:grpSpPr>
        <a:xfrm>
          <a:off x="0" y="0"/>
          <a:ext cx="0" cy="0"/>
          <a:chOff x="0" y="0"/>
          <a:chExt cx="0" cy="0"/>
        </a:xfrm>
      </p:grpSpPr>
      <p:sp>
        <p:nvSpPr>
          <p:cNvPr id="104" name="Google Shape;104;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2" name="Shape 112"/>
        <p:cNvGrpSpPr/>
        <p:nvPr/>
      </p:nvGrpSpPr>
      <p:grpSpPr>
        <a:xfrm>
          <a:off x="0" y="0"/>
          <a:ext cx="0" cy="0"/>
          <a:chOff x="0" y="0"/>
          <a:chExt cx="0" cy="0"/>
        </a:xfrm>
      </p:grpSpPr>
      <p:sp>
        <p:nvSpPr>
          <p:cNvPr id="113" name="Google Shape;113;p5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5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15" name="Google Shape;11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8" name="Shape 118"/>
        <p:cNvGrpSpPr/>
        <p:nvPr/>
      </p:nvGrpSpPr>
      <p:grpSpPr>
        <a:xfrm>
          <a:off x="0" y="0"/>
          <a:ext cx="0" cy="0"/>
          <a:chOff x="0" y="0"/>
          <a:chExt cx="0" cy="0"/>
        </a:xfrm>
      </p:grpSpPr>
      <p:sp>
        <p:nvSpPr>
          <p:cNvPr id="119" name="Google Shape;119;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121" name="Google Shape;12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4" name="Shape 124"/>
        <p:cNvGrpSpPr/>
        <p:nvPr/>
      </p:nvGrpSpPr>
      <p:grpSpPr>
        <a:xfrm>
          <a:off x="0" y="0"/>
          <a:ext cx="0" cy="0"/>
          <a:chOff x="0" y="0"/>
          <a:chExt cx="0" cy="0"/>
        </a:xfrm>
      </p:grpSpPr>
      <p:sp>
        <p:nvSpPr>
          <p:cNvPr id="125" name="Google Shape;125;p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7" name="Google Shape;127;p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28" name="Google Shape;128;p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29" name="Google Shape;129;p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30" name="Google Shape;130;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5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lvl1pPr>
            <a:lvl2pPr indent="-406400" lvl="1" marL="914400" algn="l">
              <a:lnSpc>
                <a:spcPct val="90000"/>
              </a:lnSpc>
              <a:spcBef>
                <a:spcPts val="500"/>
              </a:spcBef>
              <a:spcAft>
                <a:spcPts val="0"/>
              </a:spcAft>
              <a:buClr>
                <a:schemeClr val="lt1"/>
              </a:buClr>
              <a:buSzPts val="2800"/>
              <a:buChar char="•"/>
              <a:defRPr sz="2800"/>
            </a:lvl2pPr>
            <a:lvl3pPr indent="-381000" lvl="2" marL="1371600" algn="l">
              <a:lnSpc>
                <a:spcPct val="90000"/>
              </a:lnSpc>
              <a:spcBef>
                <a:spcPts val="500"/>
              </a:spcBef>
              <a:spcAft>
                <a:spcPts val="0"/>
              </a:spcAft>
              <a:buClr>
                <a:schemeClr val="lt1"/>
              </a:buClr>
              <a:buSzPts val="2400"/>
              <a:buChar char="•"/>
              <a:defRPr sz="2400"/>
            </a:lvl3pPr>
            <a:lvl4pPr indent="-355600" lvl="3" marL="1828800" algn="l">
              <a:lnSpc>
                <a:spcPct val="90000"/>
              </a:lnSpc>
              <a:spcBef>
                <a:spcPts val="500"/>
              </a:spcBef>
              <a:spcAft>
                <a:spcPts val="0"/>
              </a:spcAft>
              <a:buClr>
                <a:schemeClr val="lt1"/>
              </a:buClr>
              <a:buSzPts val="2000"/>
              <a:buChar char="•"/>
              <a:defRPr sz="2000"/>
            </a:lvl4pPr>
            <a:lvl5pPr indent="-355600" lvl="4" marL="2286000" algn="l">
              <a:lnSpc>
                <a:spcPct val="90000"/>
              </a:lnSpc>
              <a:spcBef>
                <a:spcPts val="500"/>
              </a:spcBef>
              <a:spcAft>
                <a:spcPts val="0"/>
              </a:spcAft>
              <a:buClr>
                <a:schemeClr val="lt1"/>
              </a:buClr>
              <a:buSzPts val="2000"/>
              <a:buChar char="•"/>
              <a:defRPr sz="2000"/>
            </a:lvl5pPr>
            <a:lvl6pPr indent="-355600" lvl="5" marL="2743200" algn="l">
              <a:lnSpc>
                <a:spcPct val="90000"/>
              </a:lnSpc>
              <a:spcBef>
                <a:spcPts val="5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136" name="Google Shape;136;p5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7" name="Google Shape;137;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57"/>
          <p:cNvSpPr/>
          <p:nvPr>
            <p:ph idx="2" type="pic"/>
          </p:nvPr>
        </p:nvSpPr>
        <p:spPr>
          <a:xfrm>
            <a:off x="5183188" y="987425"/>
            <a:ext cx="6172200" cy="4873625"/>
          </a:xfrm>
          <a:prstGeom prst="rect">
            <a:avLst/>
          </a:prstGeom>
          <a:noFill/>
          <a:ln>
            <a:noFill/>
          </a:ln>
        </p:spPr>
      </p:sp>
      <p:sp>
        <p:nvSpPr>
          <p:cNvPr id="143" name="Google Shape;143;p5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4" name="Google Shape;144;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5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50" name="Google Shape;150;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5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5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56" name="Google Shape;156;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5" name="Shape 165"/>
        <p:cNvGrpSpPr/>
        <p:nvPr/>
      </p:nvGrpSpPr>
      <p:grpSpPr>
        <a:xfrm>
          <a:off x="0" y="0"/>
          <a:ext cx="0" cy="0"/>
          <a:chOff x="0" y="0"/>
          <a:chExt cx="0" cy="0"/>
        </a:xfrm>
      </p:grpSpPr>
      <p:sp>
        <p:nvSpPr>
          <p:cNvPr id="166" name="Google Shape;16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68" name="Google Shape;16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BDB"/>
        </a:solidFill>
      </p:bgPr>
    </p:bg>
    <p:spTree>
      <p:nvGrpSpPr>
        <p:cNvPr id="9" name="Shape 9"/>
        <p:cNvGrpSpPr/>
        <p:nvPr/>
      </p:nvGrpSpPr>
      <p:grpSpPr>
        <a:xfrm>
          <a:off x="0" y="0"/>
          <a:ext cx="0" cy="0"/>
          <a:chOff x="0" y="0"/>
          <a:chExt cx="0" cy="0"/>
        </a:xfrm>
      </p:grpSpPr>
      <p:sp>
        <p:nvSpPr>
          <p:cNvPr id="10" name="Google Shape;10;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 name="Shape 84"/>
        <p:cNvGrpSpPr/>
        <p:nvPr/>
      </p:nvGrpSpPr>
      <p:grpSpPr>
        <a:xfrm>
          <a:off x="0" y="0"/>
          <a:ext cx="0" cy="0"/>
          <a:chOff x="0" y="0"/>
          <a:chExt cx="0" cy="0"/>
        </a:xfrm>
      </p:grpSpPr>
      <p:sp>
        <p:nvSpPr>
          <p:cNvPr id="85" name="Google Shape;85;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7" name="Google Shape;87;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88" name="Google Shape;88;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89" name="Google Shape;89;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9" name="Shape 159"/>
        <p:cNvGrpSpPr/>
        <p:nvPr/>
      </p:nvGrpSpPr>
      <p:grpSpPr>
        <a:xfrm>
          <a:off x="0" y="0"/>
          <a:ext cx="0" cy="0"/>
          <a:chOff x="0" y="0"/>
          <a:chExt cx="0" cy="0"/>
        </a:xfrm>
      </p:grpSpPr>
      <p:sp>
        <p:nvSpPr>
          <p:cNvPr id="160" name="Google Shape;16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1" name="Google Shape;161;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62" name="Google Shape;162;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63" name="Google Shape;163;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64" name="Google Shape;16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7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bc-crp-apps.shinyapps.io/RCCSCTWG_Dashboard/_w_ae12df1d/_w_0bf7828d/"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3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2.png"/><Relationship Id="rId5"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20a79731e5b_0_13"/>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177" name="Google Shape;177;g20a79731e5b_0_13"/>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178" name="Google Shape;178;g20a79731e5b_0_13"/>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2"/>
          <p:cNvSpPr/>
          <p:nvPr/>
        </p:nvSpPr>
        <p:spPr>
          <a:xfrm>
            <a:off x="3048" y="-6182"/>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 name="Google Shape;184;p2"/>
          <p:cNvSpPr/>
          <p:nvPr/>
        </p:nvSpPr>
        <p:spPr>
          <a:xfrm>
            <a:off x="0" y="0"/>
            <a:ext cx="12192000" cy="68580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In Canada, mountain caribou recovery falters (Caribou recovery falters in  Canada) — High Country News – Know the West" id="185" name="Google Shape;185;p2"/>
          <p:cNvPicPr preferRelativeResize="0"/>
          <p:nvPr/>
        </p:nvPicPr>
        <p:blipFill rotWithShape="1">
          <a:blip r:embed="rId3">
            <a:alphaModFix amt="37000"/>
          </a:blip>
          <a:srcRect b="13629" l="0" r="0" t="2101"/>
          <a:stretch/>
        </p:blipFill>
        <p:spPr>
          <a:xfrm>
            <a:off x="20" y="6192"/>
            <a:ext cx="12191980" cy="6857990"/>
          </a:xfrm>
          <a:prstGeom prst="rect">
            <a:avLst/>
          </a:prstGeom>
          <a:noFill/>
          <a:ln>
            <a:noFill/>
          </a:ln>
        </p:spPr>
      </p:pic>
      <p:sp>
        <p:nvSpPr>
          <p:cNvPr id="186" name="Google Shape;186;p2"/>
          <p:cNvSpPr txBox="1"/>
          <p:nvPr>
            <p:ph type="title"/>
          </p:nvPr>
        </p:nvSpPr>
        <p:spPr>
          <a:xfrm>
            <a:off x="165013" y="829765"/>
            <a:ext cx="4313603" cy="493024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4400"/>
              <a:buFont typeface="Calibri"/>
              <a:buNone/>
            </a:pPr>
            <a:r>
              <a:rPr lang="en-CA">
                <a:solidFill>
                  <a:schemeClr val="lt1"/>
                </a:solidFill>
              </a:rPr>
              <a:t>The Ultimate Goal </a:t>
            </a:r>
            <a:endParaRPr/>
          </a:p>
        </p:txBody>
      </p:sp>
      <p:sp>
        <p:nvSpPr>
          <p:cNvPr id="187" name="Google Shape;187;p2"/>
          <p:cNvSpPr/>
          <p:nvPr/>
        </p:nvSpPr>
        <p:spPr>
          <a:xfrm>
            <a:off x="4478630" y="2063588"/>
            <a:ext cx="27300" cy="27432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8" name="Google Shape;188;p2"/>
          <p:cNvSpPr txBox="1"/>
          <p:nvPr>
            <p:ph idx="1" type="body"/>
          </p:nvPr>
        </p:nvSpPr>
        <p:spPr>
          <a:xfrm>
            <a:off x="4881438" y="1515670"/>
            <a:ext cx="6377769" cy="4580330"/>
          </a:xfrm>
          <a:prstGeom prst="rect">
            <a:avLst/>
          </a:prstGeom>
          <a:noFill/>
          <a:ln>
            <a:noFill/>
          </a:ln>
        </p:spPr>
        <p:txBody>
          <a:bodyPr anchorCtr="0" anchor="ctr" bIns="45700" lIns="91425" spcFirstLastPara="1" rIns="91425" wrap="square" tIns="45700">
            <a:normAutofit/>
          </a:bodyPr>
          <a:lstStyle/>
          <a:p>
            <a:pPr indent="-457200" lvl="0" marL="457200" rtl="0" algn="l">
              <a:lnSpc>
                <a:spcPct val="90000"/>
              </a:lnSpc>
              <a:spcBef>
                <a:spcPts val="0"/>
              </a:spcBef>
              <a:spcAft>
                <a:spcPts val="0"/>
              </a:spcAft>
              <a:buClr>
                <a:schemeClr val="lt1"/>
              </a:buClr>
              <a:buSzPts val="3600"/>
              <a:buFont typeface="Calibri"/>
              <a:buAutoNum type="arabicParenBoth"/>
            </a:pPr>
            <a:r>
              <a:rPr lang="en-CA" sz="3600">
                <a:solidFill>
                  <a:schemeClr val="lt1"/>
                </a:solidFill>
                <a:latin typeface="Calibri"/>
                <a:ea typeface="Calibri"/>
                <a:cs typeface="Calibri"/>
                <a:sym typeface="Calibri"/>
              </a:rPr>
              <a:t>To produce a unified, evidence-based, and “caribou-first” </a:t>
            </a:r>
            <a:r>
              <a:rPr lang="en-CA" sz="3600">
                <a:solidFill>
                  <a:schemeClr val="lt1"/>
                </a:solidFill>
              </a:rPr>
              <a:t>habitat protection plan</a:t>
            </a:r>
            <a:r>
              <a:rPr lang="en-CA" sz="3600">
                <a:solidFill>
                  <a:schemeClr val="lt1"/>
                </a:solidFill>
                <a:latin typeface="Calibri"/>
                <a:ea typeface="Calibri"/>
                <a:cs typeface="Calibri"/>
                <a:sym typeface="Calibri"/>
              </a:rPr>
              <a:t>.</a:t>
            </a:r>
            <a:br>
              <a:rPr lang="en-CA" sz="3600">
                <a:solidFill>
                  <a:schemeClr val="lt1"/>
                </a:solidFill>
                <a:latin typeface="Calibri"/>
                <a:ea typeface="Calibri"/>
                <a:cs typeface="Calibri"/>
                <a:sym typeface="Calibri"/>
              </a:rPr>
            </a:br>
            <a:endParaRPr sz="3600">
              <a:solidFill>
                <a:schemeClr val="lt1"/>
              </a:solidFill>
              <a:latin typeface="Calibri"/>
              <a:ea typeface="Calibri"/>
              <a:cs typeface="Calibri"/>
              <a:sym typeface="Calibri"/>
            </a:endParaRPr>
          </a:p>
          <a:p>
            <a:pPr indent="-457200" lvl="0" marL="457200" rtl="0" algn="l">
              <a:lnSpc>
                <a:spcPct val="90000"/>
              </a:lnSpc>
              <a:spcBef>
                <a:spcPts val="0"/>
              </a:spcBef>
              <a:spcAft>
                <a:spcPts val="0"/>
              </a:spcAft>
              <a:buClr>
                <a:schemeClr val="lt1"/>
              </a:buClr>
              <a:buSzPts val="3600"/>
              <a:buAutoNum type="arabicParenBoth"/>
            </a:pPr>
            <a:r>
              <a:rPr lang="en-CA" sz="3600">
                <a:solidFill>
                  <a:schemeClr val="lt1"/>
                </a:solidFill>
              </a:rPr>
              <a:t>Make a recommendation on habitat protection option  </a:t>
            </a:r>
            <a:endParaRPr sz="3600">
              <a:solidFill>
                <a:schemeClr val="lt1"/>
              </a:solidFill>
            </a:endParaRPr>
          </a:p>
          <a:p>
            <a:pPr indent="0" lvl="0" marL="0" rtl="0" algn="l">
              <a:lnSpc>
                <a:spcPct val="90000"/>
              </a:lnSpc>
              <a:spcBef>
                <a:spcPts val="0"/>
              </a:spcBef>
              <a:spcAft>
                <a:spcPts val="0"/>
              </a:spcAft>
              <a:buClr>
                <a:schemeClr val="lt1"/>
              </a:buClr>
              <a:buSzPts val="3600"/>
              <a:buNone/>
            </a:pPr>
            <a:r>
              <a:rPr lang="en-CA" sz="3600">
                <a:solidFill>
                  <a:schemeClr val="lt1"/>
                </a:solidFill>
                <a:latin typeface="Calibri"/>
                <a:ea typeface="Calibri"/>
                <a:cs typeface="Calibri"/>
                <a:sym typeface="Calibri"/>
              </a:rPr>
              <a:t> </a:t>
            </a:r>
            <a:endParaRPr/>
          </a:p>
          <a:p>
            <a:pPr indent="0" lvl="0" marL="0" rtl="0" algn="l">
              <a:lnSpc>
                <a:spcPct val="90000"/>
              </a:lnSpc>
              <a:spcBef>
                <a:spcPts val="1000"/>
              </a:spcBef>
              <a:spcAft>
                <a:spcPts val="0"/>
              </a:spcAft>
              <a:buClr>
                <a:schemeClr val="dk1"/>
              </a:buClr>
              <a:buSzPts val="2400"/>
              <a:buNone/>
            </a:pPr>
            <a:r>
              <a:t/>
            </a:r>
            <a:endParaRPr sz="2400">
              <a:solidFill>
                <a:schemeClr val="lt1"/>
              </a:solidFill>
              <a:latin typeface="Calibri"/>
              <a:ea typeface="Calibri"/>
              <a:cs typeface="Calibri"/>
              <a:sym typeface="Calibri"/>
            </a:endParaRPr>
          </a:p>
          <a:p>
            <a:pPr indent="-76200" lvl="0" marL="228600" rtl="0" algn="l">
              <a:lnSpc>
                <a:spcPct val="90000"/>
              </a:lnSpc>
              <a:spcBef>
                <a:spcPts val="1000"/>
              </a:spcBef>
              <a:spcAft>
                <a:spcPts val="0"/>
              </a:spcAft>
              <a:buClr>
                <a:schemeClr val="dk1"/>
              </a:buClr>
              <a:buSzPts val="2400"/>
              <a:buNone/>
            </a:pPr>
            <a:r>
              <a:t/>
            </a:r>
            <a:endParaRPr sz="2400">
              <a:solidFill>
                <a:schemeClr val="lt1"/>
              </a:solidFill>
              <a:latin typeface="Calibri"/>
              <a:ea typeface="Calibri"/>
              <a:cs typeface="Calibri"/>
              <a:sym typeface="Calibri"/>
            </a:endParaRPr>
          </a:p>
        </p:txBody>
      </p:sp>
      <p:sp>
        <p:nvSpPr>
          <p:cNvPr id="189" name="Google Shape;189;p2"/>
          <p:cNvSpPr txBox="1"/>
          <p:nvPr/>
        </p:nvSpPr>
        <p:spPr>
          <a:xfrm>
            <a:off x="10111402" y="6422747"/>
            <a:ext cx="2295609" cy="421348"/>
          </a:xfrm>
          <a:prstGeom prst="rect">
            <a:avLst/>
          </a:prstGeom>
          <a:noFill/>
          <a:ln>
            <a:noFill/>
          </a:ln>
        </p:spPr>
        <p:txBody>
          <a:bodyPr anchorCtr="0" anchor="t" bIns="45700" lIns="91425" spcFirstLastPara="1" rIns="91425" wrap="square" tIns="45700">
            <a:normAutofit fontScale="85000" lnSpcReduction="20000"/>
          </a:bodyPr>
          <a:lstStyle/>
          <a:p>
            <a:pPr indent="0" lvl="0" marL="114300" marR="0" rtl="0" algn="l">
              <a:lnSpc>
                <a:spcPct val="90000"/>
              </a:lnSpc>
              <a:spcBef>
                <a:spcPts val="1000"/>
              </a:spcBef>
              <a:spcAft>
                <a:spcPts val="0"/>
              </a:spcAft>
              <a:buClr>
                <a:srgbClr val="000000"/>
              </a:buClr>
              <a:buSzPct val="96255"/>
              <a:buFont typeface="Arial"/>
              <a:buNone/>
            </a:pPr>
            <a:r>
              <a:rPr b="0" i="0" lang="en-CA" sz="2200" u="none" cap="none" strike="noStrike">
                <a:solidFill>
                  <a:srgbClr val="FFFFFF"/>
                </a:solidFill>
                <a:latin typeface="Calibri"/>
                <a:ea typeface="Calibri"/>
                <a:cs typeface="Calibri"/>
                <a:sym typeface="Calibri"/>
              </a:rPr>
              <a:t>Moskowitz 2018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4" name="Shape 194"/>
        <p:cNvGrpSpPr/>
        <p:nvPr/>
      </p:nvGrpSpPr>
      <p:grpSpPr>
        <a:xfrm>
          <a:off x="0" y="0"/>
          <a:ext cx="0" cy="0"/>
          <a:chOff x="0" y="0"/>
          <a:chExt cx="0" cy="0"/>
        </a:xfrm>
      </p:grpSpPr>
      <p:sp>
        <p:nvSpPr>
          <p:cNvPr id="195" name="Google Shape;195;g252f6ac86dd_0_48"/>
          <p:cNvSpPr/>
          <p:nvPr/>
        </p:nvSpPr>
        <p:spPr>
          <a:xfrm>
            <a:off x="1500" y="0"/>
            <a:ext cx="12189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6" name="Google Shape;196;g252f6ac86dd_0_48"/>
          <p:cNvSpPr txBox="1"/>
          <p:nvPr>
            <p:ph type="title"/>
          </p:nvPr>
        </p:nvSpPr>
        <p:spPr>
          <a:xfrm>
            <a:off x="0" y="-539500"/>
            <a:ext cx="7101600" cy="1956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400"/>
              <a:buFont typeface="Calibri"/>
              <a:buNone/>
            </a:pPr>
            <a:r>
              <a:rPr b="1" lang="en-CA" sz="3400">
                <a:latin typeface="Calibri"/>
                <a:ea typeface="Calibri"/>
                <a:cs typeface="Calibri"/>
                <a:sym typeface="Calibri"/>
              </a:rPr>
              <a:t>Revelstoke Complex and Central Selkirks Caribou Technical Working Group - </a:t>
            </a:r>
            <a:r>
              <a:rPr b="1" i="1" lang="en-CA" sz="3400">
                <a:latin typeface="Calibri"/>
                <a:ea typeface="Calibri"/>
                <a:cs typeface="Calibri"/>
                <a:sym typeface="Calibri"/>
              </a:rPr>
              <a:t>W</a:t>
            </a:r>
            <a:r>
              <a:rPr b="1" i="1" lang="en-CA" sz="3400"/>
              <a:t>ho is </a:t>
            </a:r>
            <a:r>
              <a:rPr b="1" i="1" lang="en-CA" sz="3400"/>
              <a:t>involved</a:t>
            </a:r>
            <a:r>
              <a:rPr b="1" i="1" lang="en-CA" sz="3400"/>
              <a:t>? </a:t>
            </a:r>
            <a:endParaRPr i="1" sz="3400"/>
          </a:p>
        </p:txBody>
      </p:sp>
      <p:sp>
        <p:nvSpPr>
          <p:cNvPr id="197" name="Google Shape;197;g252f6ac86dd_0_48"/>
          <p:cNvSpPr txBox="1"/>
          <p:nvPr>
            <p:ph idx="1" type="body"/>
          </p:nvPr>
        </p:nvSpPr>
        <p:spPr>
          <a:xfrm>
            <a:off x="1500" y="1579725"/>
            <a:ext cx="6423600" cy="5166300"/>
          </a:xfrm>
          <a:prstGeom prst="rect">
            <a:avLst/>
          </a:prstGeom>
          <a:noFill/>
          <a:ln>
            <a:noFill/>
          </a:ln>
        </p:spPr>
        <p:txBody>
          <a:bodyPr anchorCtr="0" anchor="t" bIns="45700" lIns="91425" spcFirstLastPara="1" rIns="91425" wrap="square" tIns="45700">
            <a:normAutofit fontScale="40000" lnSpcReduction="20000"/>
          </a:bodyPr>
          <a:lstStyle/>
          <a:p>
            <a:pPr indent="0" lvl="0" marL="0" rtl="0" algn="l">
              <a:lnSpc>
                <a:spcPct val="90000"/>
              </a:lnSpc>
              <a:spcBef>
                <a:spcPts val="1000"/>
              </a:spcBef>
              <a:spcAft>
                <a:spcPts val="0"/>
              </a:spcAft>
              <a:buClr>
                <a:schemeClr val="lt1"/>
              </a:buClr>
              <a:buSzPct val="39311"/>
              <a:buNone/>
            </a:pPr>
            <a:r>
              <a:rPr lang="en-CA" sz="4578" u="sng"/>
              <a:t>9 Indigenous Nations/communities</a:t>
            </a:r>
            <a:endParaRPr sz="5578" u="sng"/>
          </a:p>
          <a:p>
            <a:pPr indent="0" lvl="0" marL="457200" rtl="0" algn="l">
              <a:lnSpc>
                <a:spcPct val="90000"/>
              </a:lnSpc>
              <a:spcBef>
                <a:spcPts val="1000"/>
              </a:spcBef>
              <a:spcAft>
                <a:spcPts val="0"/>
              </a:spcAft>
              <a:buClr>
                <a:schemeClr val="lt1"/>
              </a:buClr>
              <a:buSzPct val="39311"/>
              <a:buNone/>
            </a:pPr>
            <a:r>
              <a:rPr lang="en-CA" sz="4578"/>
              <a:t>Splatsin, Okanagan Nation Alliance, Adams Lake Indian Band, Shuswap Band, Ktunaxa, Nation Council, Simpcw First Nation</a:t>
            </a:r>
            <a:r>
              <a:rPr lang="en-CA" sz="7123"/>
              <a:t>, </a:t>
            </a:r>
            <a:r>
              <a:rPr lang="en-CA" sz="4286">
                <a:latin typeface="Arial"/>
                <a:ea typeface="Arial"/>
                <a:cs typeface="Arial"/>
                <a:sym typeface="Arial"/>
              </a:rPr>
              <a:t>ʔaq'am</a:t>
            </a:r>
            <a:r>
              <a:rPr b="1" i="1" lang="en-CA" sz="4650">
                <a:latin typeface="Arial"/>
                <a:ea typeface="Arial"/>
                <a:cs typeface="Arial"/>
                <a:sym typeface="Arial"/>
              </a:rPr>
              <a:t>,</a:t>
            </a:r>
            <a:r>
              <a:rPr b="1" i="1" lang="en-CA" sz="2105">
                <a:solidFill>
                  <a:srgbClr val="222222"/>
                </a:solidFill>
                <a:latin typeface="Arial"/>
                <a:ea typeface="Arial"/>
                <a:cs typeface="Arial"/>
                <a:sym typeface="Arial"/>
              </a:rPr>
              <a:t>m</a:t>
            </a:r>
            <a:r>
              <a:rPr lang="en-CA" sz="4578"/>
              <a:t>Skwlāx te Secwepemcu’lecw, Qwelmínte Secwépemc</a:t>
            </a:r>
            <a:endParaRPr sz="4578"/>
          </a:p>
          <a:p>
            <a:pPr indent="0" lvl="0" marL="457200" rtl="0" algn="l">
              <a:lnSpc>
                <a:spcPct val="90000"/>
              </a:lnSpc>
              <a:spcBef>
                <a:spcPts val="1000"/>
              </a:spcBef>
              <a:spcAft>
                <a:spcPts val="0"/>
              </a:spcAft>
              <a:buClr>
                <a:schemeClr val="lt1"/>
              </a:buClr>
              <a:buSzPct val="39311"/>
              <a:buNone/>
            </a:pPr>
            <a:r>
              <a:t/>
            </a:r>
            <a:endParaRPr sz="4578"/>
          </a:p>
          <a:p>
            <a:pPr indent="0" lvl="0" marL="0" rtl="0" algn="l">
              <a:lnSpc>
                <a:spcPct val="90000"/>
              </a:lnSpc>
              <a:spcBef>
                <a:spcPts val="1000"/>
              </a:spcBef>
              <a:spcAft>
                <a:spcPts val="0"/>
              </a:spcAft>
              <a:buClr>
                <a:schemeClr val="lt1"/>
              </a:buClr>
              <a:buSzPct val="39311"/>
              <a:buNone/>
            </a:pPr>
            <a:r>
              <a:rPr lang="en-CA" sz="4578" u="sng"/>
              <a:t>British Columbia </a:t>
            </a:r>
            <a:endParaRPr sz="4578" u="sng"/>
          </a:p>
          <a:p>
            <a:pPr indent="0" lvl="0" marL="457200" rtl="0" algn="l">
              <a:lnSpc>
                <a:spcPct val="90000"/>
              </a:lnSpc>
              <a:spcBef>
                <a:spcPts val="1000"/>
              </a:spcBef>
              <a:spcAft>
                <a:spcPts val="0"/>
              </a:spcAft>
              <a:buClr>
                <a:schemeClr val="lt1"/>
              </a:buClr>
              <a:buSzPct val="40057"/>
              <a:buNone/>
            </a:pPr>
            <a:r>
              <a:rPr lang="en-CA" sz="4492"/>
              <a:t>Provincial representatives from the Caribou Recovery Program, Research (old growth), District MOF, Region M</a:t>
            </a:r>
            <a:r>
              <a:rPr lang="en-CA" sz="4242"/>
              <a:t>OF</a:t>
            </a:r>
            <a:endParaRPr sz="4242"/>
          </a:p>
          <a:p>
            <a:pPr indent="0" lvl="0" marL="457200" rtl="0" algn="l">
              <a:lnSpc>
                <a:spcPct val="90000"/>
              </a:lnSpc>
              <a:spcBef>
                <a:spcPts val="1000"/>
              </a:spcBef>
              <a:spcAft>
                <a:spcPts val="0"/>
              </a:spcAft>
              <a:buClr>
                <a:schemeClr val="lt1"/>
              </a:buClr>
              <a:buSzPct val="42418"/>
              <a:buNone/>
            </a:pPr>
            <a:r>
              <a:t/>
            </a:r>
            <a:endParaRPr sz="4242"/>
          </a:p>
          <a:p>
            <a:pPr indent="0" lvl="0" marL="0" rtl="0" algn="l">
              <a:lnSpc>
                <a:spcPct val="90000"/>
              </a:lnSpc>
              <a:spcBef>
                <a:spcPts val="1000"/>
              </a:spcBef>
              <a:spcAft>
                <a:spcPts val="0"/>
              </a:spcAft>
              <a:buClr>
                <a:schemeClr val="lt1"/>
              </a:buClr>
              <a:buSzPct val="34328"/>
              <a:buNone/>
            </a:pPr>
            <a:r>
              <a:rPr lang="en-CA" sz="5242" u="sng"/>
              <a:t>Canada </a:t>
            </a:r>
            <a:endParaRPr sz="5242" u="sng"/>
          </a:p>
          <a:p>
            <a:pPr indent="0" lvl="0" marL="457200" rtl="0" algn="l">
              <a:lnSpc>
                <a:spcPct val="90000"/>
              </a:lnSpc>
              <a:spcBef>
                <a:spcPts val="1000"/>
              </a:spcBef>
              <a:spcAft>
                <a:spcPts val="0"/>
              </a:spcAft>
              <a:buClr>
                <a:schemeClr val="lt1"/>
              </a:buClr>
              <a:buSzPct val="39710"/>
              <a:buNone/>
            </a:pPr>
            <a:r>
              <a:rPr lang="en-CA" sz="4532"/>
              <a:t>Canadian Wildlife Service, Parks Canada </a:t>
            </a:r>
            <a:endParaRPr sz="4532"/>
          </a:p>
          <a:p>
            <a:pPr indent="0" lvl="0" marL="457200" rtl="0" algn="l">
              <a:lnSpc>
                <a:spcPct val="90000"/>
              </a:lnSpc>
              <a:spcBef>
                <a:spcPts val="1000"/>
              </a:spcBef>
              <a:spcAft>
                <a:spcPts val="0"/>
              </a:spcAft>
              <a:buClr>
                <a:schemeClr val="lt1"/>
              </a:buClr>
              <a:buSzPct val="35765"/>
              <a:buNone/>
            </a:pPr>
            <a:r>
              <a:t/>
            </a:r>
            <a:endParaRPr sz="5032"/>
          </a:p>
          <a:p>
            <a:pPr indent="0" lvl="0" marL="0" rtl="0" algn="l">
              <a:lnSpc>
                <a:spcPct val="90000"/>
              </a:lnSpc>
              <a:spcBef>
                <a:spcPts val="1000"/>
              </a:spcBef>
              <a:spcAft>
                <a:spcPts val="0"/>
              </a:spcAft>
              <a:buClr>
                <a:schemeClr val="lt1"/>
              </a:buClr>
              <a:buSzPct val="39311"/>
              <a:buNone/>
            </a:pPr>
            <a:r>
              <a:rPr lang="en-CA" sz="4578" u="sng"/>
              <a:t>Independent Caribou Scientists</a:t>
            </a:r>
            <a:endParaRPr sz="4578" u="sng"/>
          </a:p>
          <a:p>
            <a:pPr indent="0" lvl="0" marL="457200" rtl="0" algn="l">
              <a:lnSpc>
                <a:spcPct val="90000"/>
              </a:lnSpc>
              <a:spcBef>
                <a:spcPts val="1000"/>
              </a:spcBef>
              <a:spcAft>
                <a:spcPts val="0"/>
              </a:spcAft>
              <a:buClr>
                <a:schemeClr val="lt1"/>
              </a:buClr>
              <a:buSzPct val="39311"/>
              <a:buNone/>
            </a:pPr>
            <a:r>
              <a:rPr lang="en-CA" sz="4578"/>
              <a:t>Biodiversity Pathways</a:t>
            </a:r>
            <a:br>
              <a:rPr lang="en-CA" sz="4578"/>
            </a:br>
            <a:endParaRPr sz="4578"/>
          </a:p>
          <a:p>
            <a:pPr indent="0" lvl="0" marL="0" rtl="0" algn="l">
              <a:lnSpc>
                <a:spcPct val="90000"/>
              </a:lnSpc>
              <a:spcBef>
                <a:spcPts val="1000"/>
              </a:spcBef>
              <a:spcAft>
                <a:spcPts val="0"/>
              </a:spcAft>
              <a:buClr>
                <a:schemeClr val="lt1"/>
              </a:buClr>
              <a:buSzPct val="100000"/>
              <a:buNone/>
            </a:pPr>
            <a:r>
              <a:t/>
            </a:r>
            <a:endParaRPr sz="1700">
              <a:latin typeface="Arial"/>
              <a:ea typeface="Arial"/>
              <a:cs typeface="Arial"/>
              <a:sym typeface="Arial"/>
            </a:endParaRPr>
          </a:p>
          <a:p>
            <a:pPr indent="0" lvl="0" marL="0" rtl="0" algn="l">
              <a:lnSpc>
                <a:spcPct val="90000"/>
              </a:lnSpc>
              <a:spcBef>
                <a:spcPts val="1000"/>
              </a:spcBef>
              <a:spcAft>
                <a:spcPts val="0"/>
              </a:spcAft>
              <a:buClr>
                <a:schemeClr val="lt1"/>
              </a:buClr>
              <a:buSzPct val="100000"/>
              <a:buNone/>
            </a:pPr>
            <a:r>
              <a:t/>
            </a:r>
            <a:endParaRPr sz="1700">
              <a:latin typeface="Arial"/>
              <a:ea typeface="Arial"/>
              <a:cs typeface="Arial"/>
              <a:sym typeface="Arial"/>
            </a:endParaRPr>
          </a:p>
        </p:txBody>
      </p:sp>
      <p:pic>
        <p:nvPicPr>
          <p:cNvPr id="198" name="Google Shape;198;g252f6ac86dd_0_48"/>
          <p:cNvPicPr preferRelativeResize="0"/>
          <p:nvPr/>
        </p:nvPicPr>
        <p:blipFill rotWithShape="1">
          <a:blip r:embed="rId3">
            <a:alphaModFix/>
          </a:blip>
          <a:srcRect b="0" l="20737" r="12559" t="0"/>
          <a:stretch/>
        </p:blipFill>
        <p:spPr>
          <a:xfrm>
            <a:off x="6411625" y="246550"/>
            <a:ext cx="5778171" cy="576072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3" name="Shape 203"/>
        <p:cNvGrpSpPr/>
        <p:nvPr/>
      </p:nvGrpSpPr>
      <p:grpSpPr>
        <a:xfrm>
          <a:off x="0" y="0"/>
          <a:ext cx="0" cy="0"/>
          <a:chOff x="0" y="0"/>
          <a:chExt cx="0" cy="0"/>
        </a:xfrm>
      </p:grpSpPr>
      <p:sp>
        <p:nvSpPr>
          <p:cNvPr id="204" name="Google Shape;204;g252f6ac86dd_0_21"/>
          <p:cNvSpPr/>
          <p:nvPr/>
        </p:nvSpPr>
        <p:spPr>
          <a:xfrm>
            <a:off x="0" y="0"/>
            <a:ext cx="12189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5" name="Google Shape;205;g252f6ac86dd_0_21"/>
          <p:cNvSpPr txBox="1"/>
          <p:nvPr>
            <p:ph type="title"/>
          </p:nvPr>
        </p:nvSpPr>
        <p:spPr>
          <a:xfrm>
            <a:off x="-7" y="-11"/>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Font typeface="Calibri"/>
              <a:buNone/>
            </a:pPr>
            <a:r>
              <a:rPr b="1" lang="en-CA" sz="3000"/>
              <a:t>The Legislative Context, Species at Risk Act (Federal)</a:t>
            </a:r>
            <a:br>
              <a:rPr b="1" lang="en-CA" sz="3000"/>
            </a:br>
            <a:endParaRPr sz="3000"/>
          </a:p>
        </p:txBody>
      </p:sp>
      <p:sp>
        <p:nvSpPr>
          <p:cNvPr id="206" name="Google Shape;206;g252f6ac86dd_0_21"/>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g252f6ac86dd_0_21"/>
          <p:cNvSpPr txBox="1"/>
          <p:nvPr>
            <p:ph idx="1" type="body"/>
          </p:nvPr>
        </p:nvSpPr>
        <p:spPr>
          <a:xfrm>
            <a:off x="-7" y="1865566"/>
            <a:ext cx="6713700" cy="4119300"/>
          </a:xfrm>
          <a:prstGeom prst="rect">
            <a:avLst/>
          </a:prstGeom>
          <a:noFill/>
          <a:ln>
            <a:noFill/>
          </a:ln>
        </p:spPr>
        <p:txBody>
          <a:bodyPr anchorCtr="0" anchor="t" bIns="45700" lIns="91425" spcFirstLastPara="1" rIns="91425" wrap="square" tIns="45700">
            <a:normAutofit lnSpcReduction="10000"/>
          </a:bodyPr>
          <a:lstStyle/>
          <a:p>
            <a:pPr indent="0" lvl="0" marL="914400" rtl="0" algn="l">
              <a:lnSpc>
                <a:spcPct val="90000"/>
              </a:lnSpc>
              <a:spcBef>
                <a:spcPts val="0"/>
              </a:spcBef>
              <a:spcAft>
                <a:spcPts val="0"/>
              </a:spcAft>
              <a:buSzPts val="1800"/>
              <a:buNone/>
            </a:pPr>
            <a:r>
              <a:rPr lang="en-CA" sz="2200"/>
              <a:t>Federal government responsible for conservation efforts for caribou under SARA (2002)</a:t>
            </a:r>
            <a:br>
              <a:rPr lang="en-CA" sz="2200"/>
            </a:br>
            <a:endParaRPr sz="2200"/>
          </a:p>
          <a:p>
            <a:pPr indent="-228600" lvl="2" marL="1143000" rtl="0" algn="l">
              <a:lnSpc>
                <a:spcPct val="90000"/>
              </a:lnSpc>
              <a:spcBef>
                <a:spcPts val="500"/>
              </a:spcBef>
              <a:spcAft>
                <a:spcPts val="0"/>
              </a:spcAft>
              <a:buClr>
                <a:schemeClr val="lt1"/>
              </a:buClr>
              <a:buSzPts val="2200"/>
              <a:buChar char="•"/>
            </a:pPr>
            <a:r>
              <a:rPr lang="en-CA" sz="2200"/>
              <a:t>Recovery Strategy (2014)</a:t>
            </a:r>
            <a:endParaRPr/>
          </a:p>
          <a:p>
            <a:pPr indent="-228600" lvl="2" marL="1143000" rtl="0" algn="l">
              <a:lnSpc>
                <a:spcPct val="90000"/>
              </a:lnSpc>
              <a:spcBef>
                <a:spcPts val="500"/>
              </a:spcBef>
              <a:spcAft>
                <a:spcPts val="0"/>
              </a:spcAft>
              <a:buClr>
                <a:schemeClr val="lt1"/>
              </a:buClr>
              <a:buSzPts val="2200"/>
              <a:buChar char="•"/>
            </a:pPr>
            <a:r>
              <a:rPr lang="en-CA" sz="2200"/>
              <a:t>Southern Mountain Caribou - facing imminent threats to their recovery (2018)</a:t>
            </a:r>
            <a:endParaRPr/>
          </a:p>
          <a:p>
            <a:pPr indent="-228600" lvl="2" marL="1143000" rtl="0" algn="l">
              <a:lnSpc>
                <a:spcPct val="90000"/>
              </a:lnSpc>
              <a:spcBef>
                <a:spcPts val="500"/>
              </a:spcBef>
              <a:spcAft>
                <a:spcPts val="0"/>
              </a:spcAft>
              <a:buClr>
                <a:schemeClr val="lt1"/>
              </a:buClr>
              <a:buSzPts val="2200"/>
              <a:buChar char="•"/>
            </a:pPr>
            <a:r>
              <a:rPr lang="en-CA" sz="2200"/>
              <a:t>BC and Canada signed a Bilateral Conservation Agreement - Section 11 of  SARA (2021)</a:t>
            </a:r>
            <a:endParaRPr/>
          </a:p>
          <a:p>
            <a:pPr indent="-228600" lvl="3" marL="1600200" rtl="0" algn="l">
              <a:lnSpc>
                <a:spcPct val="90000"/>
              </a:lnSpc>
              <a:spcBef>
                <a:spcPts val="500"/>
              </a:spcBef>
              <a:spcAft>
                <a:spcPts val="0"/>
              </a:spcAft>
              <a:buClr>
                <a:schemeClr val="lt1"/>
              </a:buClr>
              <a:buSzPts val="2200"/>
              <a:buChar char="•"/>
            </a:pPr>
            <a:r>
              <a:rPr lang="en-CA" sz="2200"/>
              <a:t>If BC does not act, the Federal government would instigate protection order.</a:t>
            </a:r>
            <a:endParaRPr sz="2200"/>
          </a:p>
          <a:p>
            <a:pPr indent="-228600" lvl="3" marL="1600200" rtl="0" algn="l">
              <a:lnSpc>
                <a:spcPct val="90000"/>
              </a:lnSpc>
              <a:spcBef>
                <a:spcPts val="500"/>
              </a:spcBef>
              <a:spcAft>
                <a:spcPts val="0"/>
              </a:spcAft>
              <a:buSzPts val="2200"/>
              <a:buChar char="•"/>
            </a:pPr>
            <a:r>
              <a:rPr lang="en-CA" sz="2200"/>
              <a:t>The Technical Working Group was formed under this agreement</a:t>
            </a:r>
            <a:endParaRPr sz="2200"/>
          </a:p>
          <a:p>
            <a:pPr indent="0" lvl="1" marL="457200" rtl="0" algn="l">
              <a:lnSpc>
                <a:spcPct val="90000"/>
              </a:lnSpc>
              <a:spcBef>
                <a:spcPts val="500"/>
              </a:spcBef>
              <a:spcAft>
                <a:spcPts val="0"/>
              </a:spcAft>
              <a:buClr>
                <a:schemeClr val="lt1"/>
              </a:buClr>
              <a:buSzPts val="1800"/>
              <a:buNone/>
            </a:pPr>
            <a:r>
              <a:rPr lang="en-CA" sz="1800">
                <a:latin typeface="Calibri"/>
                <a:ea typeface="Calibri"/>
                <a:cs typeface="Calibri"/>
                <a:sym typeface="Calibri"/>
              </a:rPr>
              <a:t> </a:t>
            </a:r>
            <a:endParaRPr/>
          </a:p>
        </p:txBody>
      </p:sp>
      <p:pic>
        <p:nvPicPr>
          <p:cNvPr id="208" name="Google Shape;208;g252f6ac86dd_0_21"/>
          <p:cNvPicPr preferRelativeResize="0"/>
          <p:nvPr/>
        </p:nvPicPr>
        <p:blipFill rotWithShape="1">
          <a:blip r:embed="rId3">
            <a:alphaModFix/>
          </a:blip>
          <a:srcRect b="0" l="9434" r="10474" t="0"/>
          <a:stretch/>
        </p:blipFill>
        <p:spPr>
          <a:xfrm>
            <a:off x="6918625" y="1196900"/>
            <a:ext cx="5270376" cy="5478226"/>
          </a:xfrm>
          <a:prstGeom prst="rect">
            <a:avLst/>
          </a:prstGeom>
          <a:noFill/>
          <a:ln>
            <a:noFill/>
          </a:ln>
        </p:spPr>
      </p:pic>
      <p:sp>
        <p:nvSpPr>
          <p:cNvPr id="209" name="Google Shape;209;g252f6ac86dd_0_21"/>
          <p:cNvSpPr txBox="1"/>
          <p:nvPr/>
        </p:nvSpPr>
        <p:spPr>
          <a:xfrm>
            <a:off x="7675658" y="5780837"/>
            <a:ext cx="3941100" cy="409800"/>
          </a:xfrm>
          <a:prstGeom prst="rect">
            <a:avLst/>
          </a:prstGeom>
          <a:solidFill>
            <a:srgbClr val="000000">
              <a:alpha val="49019"/>
            </a:srgbClr>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rPr b="0" i="0" lang="en-CA" sz="800" u="none" cap="none" strike="noStrike">
                <a:solidFill>
                  <a:srgbClr val="FFFFFF"/>
                </a:solidFill>
                <a:latin typeface="Calibri"/>
                <a:ea typeface="Calibri"/>
                <a:cs typeface="Calibri"/>
                <a:sym typeface="Calibri"/>
              </a:rPr>
              <a:t>https://www.canada.ca/en/environment-climate-change/services/species-risk-public-registry/conservation-agreements/southern-mountain-caribou-british-colombia-2020.html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4" name="Shape 214"/>
        <p:cNvGrpSpPr/>
        <p:nvPr/>
      </p:nvGrpSpPr>
      <p:grpSpPr>
        <a:xfrm>
          <a:off x="0" y="0"/>
          <a:ext cx="0" cy="0"/>
          <a:chOff x="0" y="0"/>
          <a:chExt cx="0" cy="0"/>
        </a:xfrm>
      </p:grpSpPr>
      <p:sp>
        <p:nvSpPr>
          <p:cNvPr id="215" name="Google Shape;215;p11"/>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6" name="Google Shape;216;p11"/>
          <p:cNvSpPr txBox="1"/>
          <p:nvPr>
            <p:ph type="title"/>
          </p:nvPr>
        </p:nvSpPr>
        <p:spPr>
          <a:xfrm>
            <a:off x="638881" y="457200"/>
            <a:ext cx="10909640" cy="136861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600"/>
              <a:buFont typeface="Calibri"/>
              <a:buNone/>
            </a:pPr>
            <a:r>
              <a:rPr b="1" lang="en-CA" sz="4600"/>
              <a:t>The </a:t>
            </a:r>
            <a:r>
              <a:rPr b="1" lang="en-CA" sz="4600"/>
              <a:t>problem, and the long-term solution </a:t>
            </a:r>
            <a:endParaRPr sz="4600"/>
          </a:p>
        </p:txBody>
      </p:sp>
      <p:sp>
        <p:nvSpPr>
          <p:cNvPr id="217" name="Google Shape;217;p11"/>
          <p:cNvSpPr txBox="1"/>
          <p:nvPr>
            <p:ph idx="1" type="body"/>
          </p:nvPr>
        </p:nvSpPr>
        <p:spPr>
          <a:xfrm>
            <a:off x="2419281" y="2228886"/>
            <a:ext cx="10909500" cy="552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CA" sz="2400"/>
              <a:t>A </a:t>
            </a:r>
            <a:r>
              <a:rPr lang="en-CA" sz="2400"/>
              <a:t>quickly</a:t>
            </a:r>
            <a:r>
              <a:rPr lang="en-CA" sz="2400"/>
              <a:t> changing landscape </a:t>
            </a:r>
            <a:endParaRPr/>
          </a:p>
        </p:txBody>
      </p:sp>
      <p:sp>
        <p:nvSpPr>
          <p:cNvPr id="218" name="Google Shape;218;p11"/>
          <p:cNvSpPr/>
          <p:nvPr/>
        </p:nvSpPr>
        <p:spPr>
          <a:xfrm>
            <a:off x="4450080" y="1850683"/>
            <a:ext cx="3291840" cy="18288"/>
          </a:xfrm>
          <a:custGeom>
            <a:rect b="b" l="l" r="r" t="t"/>
            <a:pathLst>
              <a:path extrusionOk="0" fill="none" h="18288" w="329184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extrusionOk="0" h="18288" w="329184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19" name="Google Shape;219;p11"/>
          <p:cNvPicPr preferRelativeResize="0"/>
          <p:nvPr/>
        </p:nvPicPr>
        <p:blipFill rotWithShape="1">
          <a:blip r:embed="rId3">
            <a:alphaModFix/>
          </a:blip>
          <a:srcRect b="0" l="0" r="0" t="0"/>
          <a:stretch/>
        </p:blipFill>
        <p:spPr>
          <a:xfrm>
            <a:off x="499425" y="2077963"/>
            <a:ext cx="4651300" cy="4500125"/>
          </a:xfrm>
          <a:prstGeom prst="rect">
            <a:avLst/>
          </a:prstGeom>
          <a:noFill/>
          <a:ln>
            <a:noFill/>
          </a:ln>
        </p:spPr>
      </p:pic>
      <p:pic>
        <p:nvPicPr>
          <p:cNvPr id="220" name="Google Shape;220;p11"/>
          <p:cNvPicPr preferRelativeResize="0"/>
          <p:nvPr/>
        </p:nvPicPr>
        <p:blipFill rotWithShape="1">
          <a:blip r:embed="rId4">
            <a:alphaModFix/>
          </a:blip>
          <a:srcRect b="0" l="0" r="0" t="0"/>
          <a:stretch/>
        </p:blipFill>
        <p:spPr>
          <a:xfrm>
            <a:off x="6254496" y="2866453"/>
            <a:ext cx="5614416" cy="3158109"/>
          </a:xfrm>
          <a:prstGeom prst="rect">
            <a:avLst/>
          </a:prstGeom>
          <a:noFill/>
          <a:ln>
            <a:noFill/>
          </a:ln>
        </p:spPr>
      </p:pic>
      <p:sp>
        <p:nvSpPr>
          <p:cNvPr id="221" name="Google Shape;221;p11"/>
          <p:cNvSpPr txBox="1"/>
          <p:nvPr/>
        </p:nvSpPr>
        <p:spPr>
          <a:xfrm>
            <a:off x="9542390" y="5697442"/>
            <a:ext cx="2006131" cy="2640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16"/>
              <a:buFont typeface="Arial"/>
              <a:buNone/>
            </a:pPr>
            <a:r>
              <a:rPr b="0" i="0" lang="en-CA" sz="1116" u="none" cap="none" strike="noStrike">
                <a:solidFill>
                  <a:schemeClr val="lt1"/>
                </a:solidFill>
                <a:latin typeface="Calibri"/>
                <a:ea typeface="Calibri"/>
                <a:cs typeface="Calibri"/>
                <a:sym typeface="Calibri"/>
              </a:rPr>
              <a:t>Vernett &amp; Kulkarni 2022 - CBC</a:t>
            </a:r>
            <a:endParaRPr b="0" i="0" sz="1800" u="none" cap="none" strike="noStrike">
              <a:solidFill>
                <a:schemeClr val="lt1"/>
              </a:solidFill>
              <a:latin typeface="Calibri"/>
              <a:ea typeface="Calibri"/>
              <a:cs typeface="Calibri"/>
              <a:sym typeface="Calibri"/>
            </a:endParaRPr>
          </a:p>
        </p:txBody>
      </p:sp>
      <p:sp>
        <p:nvSpPr>
          <p:cNvPr id="222" name="Google Shape;222;p11"/>
          <p:cNvSpPr txBox="1"/>
          <p:nvPr/>
        </p:nvSpPr>
        <p:spPr>
          <a:xfrm>
            <a:off x="3722095" y="6245539"/>
            <a:ext cx="1428600" cy="26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16"/>
              <a:buFont typeface="Arial"/>
              <a:buNone/>
            </a:pPr>
            <a:r>
              <a:rPr b="0" i="0" lang="en-CA" sz="1116" u="none" cap="none" strike="noStrike">
                <a:solidFill>
                  <a:schemeClr val="lt1"/>
                </a:solidFill>
                <a:latin typeface="Calibri"/>
                <a:ea typeface="Calibri"/>
                <a:cs typeface="Calibri"/>
                <a:sym typeface="Calibri"/>
              </a:rPr>
              <a:t>Serrouya et al. 2019</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7" name="Shape 227"/>
        <p:cNvGrpSpPr/>
        <p:nvPr/>
      </p:nvGrpSpPr>
      <p:grpSpPr>
        <a:xfrm>
          <a:off x="0" y="0"/>
          <a:ext cx="0" cy="0"/>
          <a:chOff x="0" y="0"/>
          <a:chExt cx="0" cy="0"/>
        </a:xfrm>
      </p:grpSpPr>
      <p:sp>
        <p:nvSpPr>
          <p:cNvPr id="228" name="Google Shape;228;p12"/>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9" name="Google Shape;229;p12"/>
          <p:cNvSpPr txBox="1"/>
          <p:nvPr>
            <p:ph type="title"/>
          </p:nvPr>
        </p:nvSpPr>
        <p:spPr>
          <a:xfrm>
            <a:off x="5" y="-969391"/>
            <a:ext cx="6894600" cy="1783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alibri"/>
              <a:buNone/>
            </a:pPr>
            <a:r>
              <a:rPr b="1" lang="en-CA" sz="4000"/>
              <a:t>Disclaimer </a:t>
            </a:r>
            <a:endParaRPr sz="3800"/>
          </a:p>
        </p:txBody>
      </p:sp>
      <p:sp>
        <p:nvSpPr>
          <p:cNvPr id="230" name="Google Shape;230;p12"/>
          <p:cNvSpPr/>
          <p:nvPr/>
        </p:nvSpPr>
        <p:spPr>
          <a:xfrm>
            <a:off x="69077" y="934828"/>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1" name="Google Shape;231;p12"/>
          <p:cNvSpPr txBox="1"/>
          <p:nvPr>
            <p:ph idx="1" type="body"/>
          </p:nvPr>
        </p:nvSpPr>
        <p:spPr>
          <a:xfrm>
            <a:off x="69080" y="1827399"/>
            <a:ext cx="5550600" cy="348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t/>
            </a:r>
            <a:endParaRPr b="1"/>
          </a:p>
          <a:p>
            <a:pPr indent="-228600" lvl="0" marL="228600" rtl="0" algn="l">
              <a:lnSpc>
                <a:spcPct val="90000"/>
              </a:lnSpc>
              <a:spcBef>
                <a:spcPts val="1000"/>
              </a:spcBef>
              <a:spcAft>
                <a:spcPts val="0"/>
              </a:spcAft>
              <a:buClr>
                <a:schemeClr val="lt1"/>
              </a:buClr>
              <a:buSzPts val="2200"/>
              <a:buChar char="•"/>
            </a:pPr>
            <a:r>
              <a:rPr lang="en-CA" sz="2200"/>
              <a:t>Southern Mountain Caribou are not at risk because of First Nations and the actions of Indigenous People.</a:t>
            </a:r>
            <a:br>
              <a:rPr lang="en-CA" sz="2200"/>
            </a:br>
            <a:endParaRPr/>
          </a:p>
          <a:p>
            <a:pPr indent="-228600" lvl="0" marL="228600" rtl="0" algn="l">
              <a:lnSpc>
                <a:spcPct val="90000"/>
              </a:lnSpc>
              <a:spcBef>
                <a:spcPts val="1000"/>
              </a:spcBef>
              <a:spcAft>
                <a:spcPts val="0"/>
              </a:spcAft>
              <a:buClr>
                <a:schemeClr val="lt1"/>
              </a:buClr>
              <a:buSzPts val="2200"/>
              <a:buChar char="•"/>
            </a:pPr>
            <a:r>
              <a:rPr lang="en-CA" sz="2200"/>
              <a:t>Caribou are at risk because of habitat alteration that supports alternate prey and associated predators</a:t>
            </a:r>
            <a:endParaRPr/>
          </a:p>
        </p:txBody>
      </p:sp>
      <p:pic>
        <p:nvPicPr>
          <p:cNvPr id="232" name="Google Shape;232;p12"/>
          <p:cNvPicPr preferRelativeResize="0"/>
          <p:nvPr/>
        </p:nvPicPr>
        <p:blipFill rotWithShape="1">
          <a:blip r:embed="rId3">
            <a:alphaModFix/>
          </a:blip>
          <a:srcRect b="0" l="0" r="0" t="0"/>
          <a:stretch/>
        </p:blipFill>
        <p:spPr>
          <a:xfrm>
            <a:off x="5452174" y="1758448"/>
            <a:ext cx="6642075" cy="3825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7" name="Shape 237"/>
        <p:cNvGrpSpPr/>
        <p:nvPr/>
      </p:nvGrpSpPr>
      <p:grpSpPr>
        <a:xfrm>
          <a:off x="0" y="0"/>
          <a:ext cx="0" cy="0"/>
          <a:chOff x="0" y="0"/>
          <a:chExt cx="0" cy="0"/>
        </a:xfrm>
      </p:grpSpPr>
      <p:sp>
        <p:nvSpPr>
          <p:cNvPr id="238" name="Google Shape;238;p9"/>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9" name="Google Shape;239;p9"/>
          <p:cNvSpPr txBox="1"/>
          <p:nvPr>
            <p:ph type="title"/>
          </p:nvPr>
        </p:nvSpPr>
        <p:spPr>
          <a:xfrm>
            <a:off x="630936" y="640080"/>
            <a:ext cx="4818900" cy="1481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Font typeface="Calibri"/>
              <a:buNone/>
            </a:pPr>
            <a:r>
              <a:rPr b="1" lang="en-CA" sz="3000">
                <a:latin typeface="Calibri"/>
                <a:ea typeface="Calibri"/>
                <a:cs typeface="Calibri"/>
                <a:sym typeface="Calibri"/>
              </a:rPr>
              <a:t>Revelstoke Complex and Central Selkirks Caribou Recovery Plan</a:t>
            </a:r>
            <a:endParaRPr sz="3000"/>
          </a:p>
        </p:txBody>
      </p:sp>
      <p:sp>
        <p:nvSpPr>
          <p:cNvPr id="240" name="Google Shape;240;p9"/>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1" name="Google Shape;241;p9"/>
          <p:cNvSpPr txBox="1"/>
          <p:nvPr>
            <p:ph idx="1" type="body"/>
          </p:nvPr>
        </p:nvSpPr>
        <p:spPr>
          <a:xfrm>
            <a:off x="630936" y="2660904"/>
            <a:ext cx="4818900" cy="3547800"/>
          </a:xfrm>
          <a:prstGeom prst="rect">
            <a:avLst/>
          </a:prstGeom>
          <a:solidFill>
            <a:schemeClr val="dk1"/>
          </a:solidFill>
          <a:ln cap="flat" cmpd="sng" w="19050">
            <a:solidFill>
              <a:schemeClr val="dk1"/>
            </a:solidFill>
            <a:prstDash val="solid"/>
            <a:miter lim="800000"/>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CA" sz="2000">
                <a:solidFill>
                  <a:schemeClr val="dk1"/>
                </a:solidFill>
                <a:latin typeface="Arial"/>
                <a:ea typeface="Arial"/>
                <a:cs typeface="Arial"/>
                <a:sym typeface="Arial"/>
              </a:rPr>
              <a:t>i</a:t>
            </a:r>
            <a:r>
              <a:rPr lang="en-CA" sz="2000" u="sng">
                <a:solidFill>
                  <a:srgbClr val="00B0F0"/>
                </a:solidFill>
                <a:latin typeface="Calibri"/>
                <a:ea typeface="Calibri"/>
                <a:cs typeface="Calibri"/>
                <a:sym typeface="Calibri"/>
                <a:hlinkClick r:id="rId3">
                  <a:extLst>
                    <a:ext uri="{A12FA001-AC4F-418D-AE19-62706E023703}">
                      <ahyp:hlinkClr val="tx"/>
                    </a:ext>
                  </a:extLst>
                </a:hlinkClick>
              </a:rPr>
              <a:t>https://bc-crp-apps.shinyapps.io/RCCSCTWG_Dashboard/_w_ae12df1d/_w_0bf7828d/</a:t>
            </a:r>
            <a:endParaRPr sz="2000">
              <a:solidFill>
                <a:srgbClr val="00B0F0"/>
              </a:solidFill>
            </a:endParaRPr>
          </a:p>
          <a:p>
            <a:pPr indent="-101600" lvl="0" marL="228600" rtl="0" algn="l">
              <a:lnSpc>
                <a:spcPct val="90000"/>
              </a:lnSpc>
              <a:spcBef>
                <a:spcPts val="1000"/>
              </a:spcBef>
              <a:spcAft>
                <a:spcPts val="0"/>
              </a:spcAft>
              <a:buClr>
                <a:schemeClr val="lt1"/>
              </a:buClr>
              <a:buSzPts val="2000"/>
              <a:buNone/>
            </a:pPr>
            <a:r>
              <a:t/>
            </a:r>
            <a:endParaRPr sz="2000"/>
          </a:p>
          <a:p>
            <a:pPr indent="0" lvl="0" marL="0" marR="0" rtl="0" algn="l">
              <a:lnSpc>
                <a:spcPct val="100000"/>
              </a:lnSpc>
              <a:spcBef>
                <a:spcPts val="0"/>
              </a:spcBef>
              <a:spcAft>
                <a:spcPts val="0"/>
              </a:spcAft>
              <a:buClr>
                <a:srgbClr val="000000"/>
              </a:buClr>
              <a:buSzPts val="2400"/>
              <a:buFont typeface="Arial"/>
              <a:buNone/>
            </a:pPr>
            <a:r>
              <a:rPr b="1" i="0" lang="en-CA" sz="2000" u="none" cap="none" strike="noStrike">
                <a:solidFill>
                  <a:srgbClr val="FF66FF"/>
                </a:solidFill>
                <a:latin typeface="Calibri"/>
                <a:ea typeface="Calibri"/>
                <a:cs typeface="Calibri"/>
                <a:sym typeface="Calibri"/>
              </a:rPr>
              <a:t>Core: </a:t>
            </a:r>
            <a:r>
              <a:rPr b="0" i="0" lang="en-CA" sz="2000" u="none" cap="none" strike="noStrike">
                <a:solidFill>
                  <a:srgbClr val="FF66FF"/>
                </a:solidFill>
                <a:latin typeface="Calibri"/>
                <a:ea typeface="Calibri"/>
                <a:cs typeface="Calibri"/>
                <a:sym typeface="Calibri"/>
              </a:rPr>
              <a:t>Used directly by caribou – necessary habitat for survival</a:t>
            </a:r>
            <a:endParaRPr b="0" i="0" sz="1200" u="none" cap="none" strike="noStrike">
              <a:solidFill>
                <a:srgbClr val="FF66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6E2FA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CA" sz="2000" u="none" cap="none" strike="noStrike">
                <a:solidFill>
                  <a:srgbClr val="FFC000"/>
                </a:solidFill>
                <a:latin typeface="Calibri"/>
                <a:ea typeface="Calibri"/>
                <a:cs typeface="Calibri"/>
                <a:sym typeface="Calibri"/>
              </a:rPr>
              <a:t>Matrix: </a:t>
            </a:r>
            <a:r>
              <a:rPr lang="en-CA" sz="1900">
                <a:solidFill>
                  <a:srgbClr val="FFC000"/>
                </a:solidFill>
                <a:latin typeface="Calibri"/>
                <a:ea typeface="Calibri"/>
                <a:cs typeface="Calibri"/>
                <a:sym typeface="Calibri"/>
              </a:rPr>
              <a:t>surrounds Core, where predator/prey dynamics impact caribou. </a:t>
            </a:r>
            <a:r>
              <a:rPr lang="en-CA" sz="2000">
                <a:solidFill>
                  <a:srgbClr val="FFC000"/>
                </a:solidFill>
              </a:rPr>
              <a:t>N</a:t>
            </a:r>
            <a:r>
              <a:rPr b="0" i="0" lang="en-CA" sz="2000" u="none" cap="none" strike="noStrike">
                <a:solidFill>
                  <a:srgbClr val="FFC000"/>
                </a:solidFill>
                <a:latin typeface="Calibri"/>
                <a:ea typeface="Calibri"/>
                <a:cs typeface="Calibri"/>
                <a:sym typeface="Calibri"/>
              </a:rPr>
              <a:t>ot directly used by caribou </a:t>
            </a:r>
            <a:endParaRPr sz="2000">
              <a:solidFill>
                <a:srgbClr val="FFC000"/>
              </a:solidFill>
            </a:endParaRPr>
          </a:p>
        </p:txBody>
      </p:sp>
      <p:pic>
        <p:nvPicPr>
          <p:cNvPr id="242" name="Google Shape;242;p9"/>
          <p:cNvPicPr preferRelativeResize="0"/>
          <p:nvPr/>
        </p:nvPicPr>
        <p:blipFill rotWithShape="1">
          <a:blip r:embed="rId4">
            <a:alphaModFix/>
          </a:blip>
          <a:srcRect b="1323" l="0" r="0" t="1332"/>
          <a:stretch/>
        </p:blipFill>
        <p:spPr>
          <a:xfrm>
            <a:off x="6351125" y="114300"/>
            <a:ext cx="5746400" cy="6629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7" name="Shape 247"/>
        <p:cNvGrpSpPr/>
        <p:nvPr/>
      </p:nvGrpSpPr>
      <p:grpSpPr>
        <a:xfrm>
          <a:off x="0" y="0"/>
          <a:ext cx="0" cy="0"/>
          <a:chOff x="0" y="0"/>
          <a:chExt cx="0" cy="0"/>
        </a:xfrm>
      </p:grpSpPr>
      <p:sp>
        <p:nvSpPr>
          <p:cNvPr id="248" name="Google Shape;248;p10"/>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9" name="Google Shape;249;p10"/>
          <p:cNvSpPr txBox="1"/>
          <p:nvPr>
            <p:ph type="title"/>
          </p:nvPr>
        </p:nvSpPr>
        <p:spPr>
          <a:xfrm>
            <a:off x="640080" y="329184"/>
            <a:ext cx="6894576"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alibri"/>
              <a:buNone/>
            </a:pPr>
            <a:r>
              <a:rPr b="1" lang="en-CA" sz="4000">
                <a:latin typeface="Calibri"/>
                <a:ea typeface="Calibri"/>
                <a:cs typeface="Calibri"/>
                <a:sym typeface="Calibri"/>
              </a:rPr>
              <a:t>Revelstoke Complex and Central Selkirks Caribou Recovery Plan</a:t>
            </a:r>
            <a:endParaRPr sz="3800"/>
          </a:p>
        </p:txBody>
      </p:sp>
      <p:sp>
        <p:nvSpPr>
          <p:cNvPr id="250" name="Google Shape;250;p10"/>
          <p:cNvSpPr/>
          <p:nvPr/>
        </p:nvSpPr>
        <p:spPr>
          <a:xfrm>
            <a:off x="758952" y="2395728"/>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1" name="Google Shape;251;p10"/>
          <p:cNvSpPr txBox="1"/>
          <p:nvPr>
            <p:ph idx="1" type="body"/>
          </p:nvPr>
        </p:nvSpPr>
        <p:spPr>
          <a:xfrm>
            <a:off x="533255" y="2557074"/>
            <a:ext cx="6894600" cy="348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200"/>
              <a:buNone/>
            </a:pPr>
            <a:r>
              <a:rPr lang="en-CA" sz="2200"/>
              <a:t>The Landscape- Habitat Status</a:t>
            </a:r>
            <a:endParaRPr/>
          </a:p>
          <a:p>
            <a:pPr indent="-88900" lvl="0" marL="228600" rtl="0" algn="l">
              <a:lnSpc>
                <a:spcPct val="90000"/>
              </a:lnSpc>
              <a:spcBef>
                <a:spcPts val="1000"/>
              </a:spcBef>
              <a:spcAft>
                <a:spcPts val="0"/>
              </a:spcAft>
              <a:buClr>
                <a:schemeClr val="lt1"/>
              </a:buClr>
              <a:buSzPts val="2200"/>
              <a:buNone/>
            </a:pPr>
            <a:r>
              <a:t/>
            </a:r>
            <a:endParaRPr sz="2200"/>
          </a:p>
        </p:txBody>
      </p:sp>
      <p:pic>
        <p:nvPicPr>
          <p:cNvPr id="252" name="Google Shape;252;p10"/>
          <p:cNvPicPr preferRelativeResize="0"/>
          <p:nvPr/>
        </p:nvPicPr>
        <p:blipFill rotWithShape="1">
          <a:blip r:embed="rId3">
            <a:alphaModFix/>
          </a:blip>
          <a:srcRect b="0" l="0" r="0" t="0"/>
          <a:stretch/>
        </p:blipFill>
        <p:spPr>
          <a:xfrm>
            <a:off x="6244392" y="0"/>
            <a:ext cx="5944567" cy="6858001"/>
          </a:xfrm>
          <a:prstGeom prst="rect">
            <a:avLst/>
          </a:prstGeom>
          <a:noFill/>
          <a:ln>
            <a:noFill/>
          </a:ln>
        </p:spPr>
      </p:pic>
      <p:pic>
        <p:nvPicPr>
          <p:cNvPr id="253" name="Google Shape;253;p10"/>
          <p:cNvPicPr preferRelativeResize="0"/>
          <p:nvPr/>
        </p:nvPicPr>
        <p:blipFill rotWithShape="1">
          <a:blip r:embed="rId4">
            <a:alphaModFix/>
          </a:blip>
          <a:srcRect b="0" l="0" r="0" t="0"/>
          <a:stretch/>
        </p:blipFill>
        <p:spPr>
          <a:xfrm>
            <a:off x="12788" y="3945325"/>
            <a:ext cx="7935525" cy="2392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7" name="Shape 257"/>
        <p:cNvGrpSpPr/>
        <p:nvPr/>
      </p:nvGrpSpPr>
      <p:grpSpPr>
        <a:xfrm>
          <a:off x="0" y="0"/>
          <a:ext cx="0" cy="0"/>
          <a:chOff x="0" y="0"/>
          <a:chExt cx="0" cy="0"/>
        </a:xfrm>
      </p:grpSpPr>
      <p:sp>
        <p:nvSpPr>
          <p:cNvPr id="258" name="Google Shape;258;p15"/>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9" name="Google Shape;259;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r>
              <a:rPr b="1" lang="en-CA"/>
              <a:t>Habitat Protection Options</a:t>
            </a:r>
            <a:endParaRPr sz="4200"/>
          </a:p>
        </p:txBody>
      </p:sp>
      <p:sp>
        <p:nvSpPr>
          <p:cNvPr id="260" name="Google Shape;260;p15"/>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1" name="Google Shape;261;p15"/>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p>
            <a:pPr indent="0" lvl="0" marL="457200" rtl="0" algn="l">
              <a:lnSpc>
                <a:spcPct val="90000"/>
              </a:lnSpc>
              <a:spcBef>
                <a:spcPts val="500"/>
              </a:spcBef>
              <a:spcAft>
                <a:spcPts val="0"/>
              </a:spcAft>
              <a:buSzPts val="1800"/>
              <a:buNone/>
            </a:pPr>
            <a:r>
              <a:rPr lang="en-CA" sz="3200" u="sng"/>
              <a:t>Tier 1</a:t>
            </a:r>
            <a:r>
              <a:rPr lang="en-CA" sz="3200"/>
              <a:t>- </a:t>
            </a:r>
            <a:r>
              <a:rPr lang="en-CA" sz="3300"/>
              <a:t>Highest probability of</a:t>
            </a:r>
            <a:br>
              <a:rPr lang="en-CA" sz="3300"/>
            </a:br>
            <a:r>
              <a:rPr lang="en-CA" sz="3300"/>
              <a:t>self sustaining</a:t>
            </a:r>
            <a:endParaRPr sz="3300"/>
          </a:p>
          <a:p>
            <a:pPr indent="0" lvl="0" marL="0" rtl="0" algn="l">
              <a:lnSpc>
                <a:spcPct val="90000"/>
              </a:lnSpc>
              <a:spcBef>
                <a:spcPts val="500"/>
              </a:spcBef>
              <a:spcAft>
                <a:spcPts val="0"/>
              </a:spcAft>
              <a:buSzPts val="1800"/>
              <a:buNone/>
            </a:pPr>
            <a:r>
              <a:t/>
            </a:r>
            <a:endParaRPr sz="3300"/>
          </a:p>
          <a:p>
            <a:pPr indent="0" lvl="0" marL="457200" rtl="0" algn="l">
              <a:lnSpc>
                <a:spcPct val="90000"/>
              </a:lnSpc>
              <a:spcBef>
                <a:spcPts val="500"/>
              </a:spcBef>
              <a:spcAft>
                <a:spcPts val="0"/>
              </a:spcAft>
              <a:buSzPts val="1800"/>
              <a:buNone/>
            </a:pPr>
            <a:r>
              <a:rPr lang="en-CA" sz="3200" u="sng"/>
              <a:t>Tier 2</a:t>
            </a:r>
            <a:r>
              <a:rPr lang="en-CA" sz="3200"/>
              <a:t>- Moderate probability of self sustaining </a:t>
            </a:r>
            <a:endParaRPr sz="3200"/>
          </a:p>
          <a:p>
            <a:pPr indent="0" lvl="0" marL="0" rtl="0" algn="l">
              <a:lnSpc>
                <a:spcPct val="90000"/>
              </a:lnSpc>
              <a:spcBef>
                <a:spcPts val="500"/>
              </a:spcBef>
              <a:spcAft>
                <a:spcPts val="0"/>
              </a:spcAft>
              <a:buSzPts val="1800"/>
              <a:buNone/>
            </a:pPr>
            <a:r>
              <a:t/>
            </a:r>
            <a:endParaRPr sz="3200"/>
          </a:p>
          <a:p>
            <a:pPr indent="0" lvl="0" marL="457200" rtl="0" algn="l">
              <a:lnSpc>
                <a:spcPct val="90000"/>
              </a:lnSpc>
              <a:spcBef>
                <a:spcPts val="500"/>
              </a:spcBef>
              <a:spcAft>
                <a:spcPts val="0"/>
              </a:spcAft>
              <a:buSzPts val="1800"/>
              <a:buNone/>
            </a:pPr>
            <a:r>
              <a:rPr lang="en-CA" sz="3200" u="sng"/>
              <a:t>Tier 3</a:t>
            </a:r>
            <a:r>
              <a:rPr lang="en-CA" sz="3200"/>
              <a:t>- Lower probability of self sustaining</a:t>
            </a:r>
            <a:endParaRPr sz="3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cxnSp>
        <p:nvCxnSpPr>
          <p:cNvPr id="267" name="Google Shape;267;p16"/>
          <p:cNvCxnSpPr/>
          <p:nvPr/>
        </p:nvCxnSpPr>
        <p:spPr>
          <a:xfrm>
            <a:off x="3487783" y="744583"/>
            <a:ext cx="0" cy="4480560"/>
          </a:xfrm>
          <a:prstGeom prst="straightConnector1">
            <a:avLst/>
          </a:prstGeom>
          <a:noFill/>
          <a:ln cap="flat" cmpd="sng" w="28575">
            <a:solidFill>
              <a:schemeClr val="lt1"/>
            </a:solidFill>
            <a:prstDash val="solid"/>
            <a:miter lim="800000"/>
            <a:headEnd len="sm" w="sm" type="none"/>
            <a:tailEnd len="sm" w="sm" type="none"/>
          </a:ln>
        </p:spPr>
      </p:cxnSp>
      <p:cxnSp>
        <p:nvCxnSpPr>
          <p:cNvPr id="268" name="Google Shape;268;p16"/>
          <p:cNvCxnSpPr/>
          <p:nvPr/>
        </p:nvCxnSpPr>
        <p:spPr>
          <a:xfrm rot="10800000">
            <a:off x="3487783" y="5225143"/>
            <a:ext cx="5408023" cy="0"/>
          </a:xfrm>
          <a:prstGeom prst="straightConnector1">
            <a:avLst/>
          </a:prstGeom>
          <a:noFill/>
          <a:ln cap="flat" cmpd="sng" w="28575">
            <a:solidFill>
              <a:schemeClr val="lt1"/>
            </a:solidFill>
            <a:prstDash val="solid"/>
            <a:miter lim="800000"/>
            <a:headEnd len="sm" w="sm" type="none"/>
            <a:tailEnd len="sm" w="sm" type="none"/>
          </a:ln>
        </p:spPr>
      </p:cxnSp>
      <p:sp>
        <p:nvSpPr>
          <p:cNvPr id="269" name="Google Shape;269;p16"/>
          <p:cNvSpPr txBox="1"/>
          <p:nvPr/>
        </p:nvSpPr>
        <p:spPr>
          <a:xfrm rot="-5400000">
            <a:off x="514338" y="2311154"/>
            <a:ext cx="3247660" cy="7244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CA" sz="4000" u="none" cap="none" strike="noStrike">
                <a:solidFill>
                  <a:srgbClr val="92D050"/>
                </a:solidFill>
                <a:latin typeface="Calibri"/>
                <a:ea typeface="Calibri"/>
                <a:cs typeface="Calibri"/>
                <a:sym typeface="Calibri"/>
              </a:rPr>
              <a:t>Forest Age </a:t>
            </a:r>
            <a:endParaRPr b="0" i="0" sz="1400" u="none" cap="none" strike="noStrike">
              <a:solidFill>
                <a:srgbClr val="000000"/>
              </a:solidFill>
              <a:latin typeface="Arial"/>
              <a:ea typeface="Arial"/>
              <a:cs typeface="Arial"/>
              <a:sym typeface="Arial"/>
            </a:endParaRPr>
          </a:p>
        </p:txBody>
      </p:sp>
      <p:sp>
        <p:nvSpPr>
          <p:cNvPr id="270" name="Google Shape;270;p16"/>
          <p:cNvSpPr txBox="1"/>
          <p:nvPr/>
        </p:nvSpPr>
        <p:spPr>
          <a:xfrm>
            <a:off x="2462347" y="4942877"/>
            <a:ext cx="205086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CA" sz="2000" u="none" cap="none" strike="noStrike">
                <a:solidFill>
                  <a:srgbClr val="92D050"/>
                </a:solidFill>
                <a:latin typeface="Calibri"/>
                <a:ea typeface="Calibri"/>
                <a:cs typeface="Calibri"/>
                <a:sym typeface="Calibri"/>
              </a:rPr>
              <a:t>Young</a:t>
            </a:r>
            <a:endParaRPr b="0" i="0" sz="1400" u="none" cap="none" strike="noStrike">
              <a:solidFill>
                <a:srgbClr val="000000"/>
              </a:solidFill>
              <a:latin typeface="Arial"/>
              <a:ea typeface="Arial"/>
              <a:cs typeface="Arial"/>
              <a:sym typeface="Arial"/>
            </a:endParaRPr>
          </a:p>
        </p:txBody>
      </p:sp>
      <p:sp>
        <p:nvSpPr>
          <p:cNvPr id="271" name="Google Shape;271;p16"/>
          <p:cNvSpPr txBox="1"/>
          <p:nvPr/>
        </p:nvSpPr>
        <p:spPr>
          <a:xfrm>
            <a:off x="2500377" y="744582"/>
            <a:ext cx="205086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CA" sz="2000" u="none" cap="none" strike="noStrike">
                <a:solidFill>
                  <a:srgbClr val="92D050"/>
                </a:solidFill>
                <a:latin typeface="Calibri"/>
                <a:ea typeface="Calibri"/>
                <a:cs typeface="Calibri"/>
                <a:sym typeface="Calibri"/>
              </a:rPr>
              <a:t>Old </a:t>
            </a:r>
            <a:endParaRPr b="0" i="0" sz="1400" u="none" cap="none" strike="noStrike">
              <a:solidFill>
                <a:srgbClr val="000000"/>
              </a:solidFill>
              <a:latin typeface="Arial"/>
              <a:ea typeface="Arial"/>
              <a:cs typeface="Arial"/>
              <a:sym typeface="Arial"/>
            </a:endParaRPr>
          </a:p>
        </p:txBody>
      </p:sp>
      <p:sp>
        <p:nvSpPr>
          <p:cNvPr id="272" name="Google Shape;272;p16"/>
          <p:cNvSpPr txBox="1"/>
          <p:nvPr/>
        </p:nvSpPr>
        <p:spPr>
          <a:xfrm>
            <a:off x="3924500" y="5740175"/>
            <a:ext cx="5499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CA" sz="4000" u="none" cap="none" strike="noStrike">
                <a:solidFill>
                  <a:srgbClr val="C55A11"/>
                </a:solidFill>
                <a:latin typeface="Calibri"/>
                <a:ea typeface="Calibri"/>
                <a:cs typeface="Calibri"/>
                <a:sym typeface="Calibri"/>
              </a:rPr>
              <a:t>Predator Management</a:t>
            </a:r>
            <a:endParaRPr b="0" i="0" sz="1400" u="none" cap="none" strike="noStrike">
              <a:solidFill>
                <a:srgbClr val="000000"/>
              </a:solidFill>
              <a:latin typeface="Arial"/>
              <a:ea typeface="Arial"/>
              <a:cs typeface="Arial"/>
              <a:sym typeface="Arial"/>
            </a:endParaRPr>
          </a:p>
        </p:txBody>
      </p:sp>
      <p:sp>
        <p:nvSpPr>
          <p:cNvPr id="273" name="Google Shape;273;p16"/>
          <p:cNvSpPr txBox="1"/>
          <p:nvPr/>
        </p:nvSpPr>
        <p:spPr>
          <a:xfrm>
            <a:off x="3344845" y="5398759"/>
            <a:ext cx="2050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CA" sz="2000" u="none" cap="none" strike="noStrike">
                <a:solidFill>
                  <a:srgbClr val="C55A11"/>
                </a:solidFill>
                <a:latin typeface="Calibri"/>
                <a:ea typeface="Calibri"/>
                <a:cs typeface="Calibri"/>
                <a:sym typeface="Calibri"/>
              </a:rPr>
              <a:t>Less  </a:t>
            </a:r>
            <a:endParaRPr b="0" i="0" sz="1400" u="none" cap="none" strike="noStrike">
              <a:solidFill>
                <a:srgbClr val="000000"/>
              </a:solidFill>
              <a:latin typeface="Arial"/>
              <a:ea typeface="Arial"/>
              <a:cs typeface="Arial"/>
              <a:sym typeface="Arial"/>
            </a:endParaRPr>
          </a:p>
        </p:txBody>
      </p:sp>
      <p:sp>
        <p:nvSpPr>
          <p:cNvPr id="274" name="Google Shape;274;p16"/>
          <p:cNvSpPr txBox="1"/>
          <p:nvPr/>
        </p:nvSpPr>
        <p:spPr>
          <a:xfrm>
            <a:off x="7981405" y="5398807"/>
            <a:ext cx="205086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CA" sz="2000" u="none" cap="none" strike="noStrike">
                <a:solidFill>
                  <a:srgbClr val="C55A11"/>
                </a:solidFill>
                <a:latin typeface="Calibri"/>
                <a:ea typeface="Calibri"/>
                <a:cs typeface="Calibri"/>
                <a:sym typeface="Calibri"/>
              </a:rPr>
              <a:t>More</a:t>
            </a:r>
            <a:endParaRPr b="0" i="0" sz="1400" u="none" cap="none" strike="noStrike">
              <a:solidFill>
                <a:srgbClr val="000000"/>
              </a:solidFill>
              <a:latin typeface="Arial"/>
              <a:ea typeface="Arial"/>
              <a:cs typeface="Arial"/>
              <a:sym typeface="Arial"/>
            </a:endParaRPr>
          </a:p>
        </p:txBody>
      </p:sp>
      <p:cxnSp>
        <p:nvCxnSpPr>
          <p:cNvPr id="275" name="Google Shape;275;p16"/>
          <p:cNvCxnSpPr/>
          <p:nvPr/>
        </p:nvCxnSpPr>
        <p:spPr>
          <a:xfrm>
            <a:off x="3757524" y="880936"/>
            <a:ext cx="4946694" cy="4080286"/>
          </a:xfrm>
          <a:prstGeom prst="straightConnector1">
            <a:avLst/>
          </a:prstGeom>
          <a:noFill/>
          <a:ln cap="flat" cmpd="sng" w="38100">
            <a:solidFill>
              <a:srgbClr val="C00000"/>
            </a:solidFill>
            <a:prstDash val="solid"/>
            <a:miter lim="800000"/>
            <a:headEnd len="sm" w="sm" type="none"/>
            <a:tailEnd len="sm" w="sm" type="none"/>
          </a:ln>
        </p:spPr>
      </p:cxnSp>
      <p:sp>
        <p:nvSpPr>
          <p:cNvPr id="276" name="Google Shape;276;p16"/>
          <p:cNvSpPr/>
          <p:nvPr/>
        </p:nvSpPr>
        <p:spPr>
          <a:xfrm>
            <a:off x="3605349" y="640080"/>
            <a:ext cx="1690476" cy="1502229"/>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C00000"/>
              </a:solidFill>
              <a:latin typeface="Calibri"/>
              <a:ea typeface="Calibri"/>
              <a:cs typeface="Calibri"/>
              <a:sym typeface="Calibri"/>
            </a:endParaRPr>
          </a:p>
        </p:txBody>
      </p:sp>
      <p:sp>
        <p:nvSpPr>
          <p:cNvPr id="277" name="Google Shape;277;p16"/>
          <p:cNvSpPr/>
          <p:nvPr/>
        </p:nvSpPr>
        <p:spPr>
          <a:xfrm rot="2773944">
            <a:off x="4649831" y="1806216"/>
            <a:ext cx="2159725" cy="1449415"/>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8" name="Google Shape;278;p16"/>
          <p:cNvSpPr/>
          <p:nvPr/>
        </p:nvSpPr>
        <p:spPr>
          <a:xfrm rot="2773944">
            <a:off x="6506203" y="3229783"/>
            <a:ext cx="2159725" cy="1449415"/>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9" name="Google Shape;279;p16"/>
          <p:cNvSpPr txBox="1"/>
          <p:nvPr/>
        </p:nvSpPr>
        <p:spPr>
          <a:xfrm rot="1534637">
            <a:off x="3689892" y="1090471"/>
            <a:ext cx="1828928" cy="6463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lt1"/>
                </a:solidFill>
                <a:latin typeface="Calibri"/>
                <a:ea typeface="Calibri"/>
                <a:cs typeface="Calibri"/>
                <a:sym typeface="Calibri"/>
              </a:rPr>
              <a:t>(Tier 1) High probability  </a:t>
            </a:r>
            <a:endParaRPr b="0" i="0" sz="1400" u="none" cap="none" strike="noStrike">
              <a:solidFill>
                <a:srgbClr val="000000"/>
              </a:solidFill>
              <a:latin typeface="Arial"/>
              <a:ea typeface="Arial"/>
              <a:cs typeface="Arial"/>
              <a:sym typeface="Arial"/>
            </a:endParaRPr>
          </a:p>
        </p:txBody>
      </p:sp>
      <p:sp>
        <p:nvSpPr>
          <p:cNvPr id="280" name="Google Shape;280;p16"/>
          <p:cNvSpPr txBox="1"/>
          <p:nvPr/>
        </p:nvSpPr>
        <p:spPr>
          <a:xfrm rot="2120304">
            <a:off x="4925428" y="1963102"/>
            <a:ext cx="1784738" cy="9233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lt1"/>
                </a:solidFill>
                <a:latin typeface="Calibri"/>
                <a:ea typeface="Calibri"/>
                <a:cs typeface="Calibri"/>
                <a:sym typeface="Calibri"/>
              </a:rPr>
              <a:t>(Tier 2) Moderate probability</a:t>
            </a:r>
            <a:endParaRPr b="0" i="0" sz="1400" u="none" cap="none" strike="noStrike">
              <a:solidFill>
                <a:srgbClr val="000000"/>
              </a:solidFill>
              <a:latin typeface="Arial"/>
              <a:ea typeface="Arial"/>
              <a:cs typeface="Arial"/>
              <a:sym typeface="Arial"/>
            </a:endParaRPr>
          </a:p>
        </p:txBody>
      </p:sp>
      <p:sp>
        <p:nvSpPr>
          <p:cNvPr id="281" name="Google Shape;281;p16"/>
          <p:cNvSpPr txBox="1"/>
          <p:nvPr/>
        </p:nvSpPr>
        <p:spPr>
          <a:xfrm rot="2489301">
            <a:off x="6730597" y="3539090"/>
            <a:ext cx="1828618" cy="6465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CA" sz="1800" u="none" cap="none" strike="noStrike">
                <a:solidFill>
                  <a:schemeClr val="lt1"/>
                </a:solidFill>
                <a:latin typeface="Calibri"/>
                <a:ea typeface="Calibri"/>
                <a:cs typeface="Calibri"/>
                <a:sym typeface="Calibri"/>
              </a:rPr>
              <a:t>(Tier 3) Lower probability  </a:t>
            </a:r>
            <a:endParaRPr b="0" i="0" sz="1400" u="none" cap="none" strike="noStrike">
              <a:solidFill>
                <a:srgbClr val="000000"/>
              </a:solidFill>
              <a:latin typeface="Arial"/>
              <a:ea typeface="Arial"/>
              <a:cs typeface="Arial"/>
              <a:sym typeface="Arial"/>
            </a:endParaRPr>
          </a:p>
        </p:txBody>
      </p:sp>
      <p:sp>
        <p:nvSpPr>
          <p:cNvPr id="282" name="Google Shape;282;p16"/>
          <p:cNvSpPr txBox="1"/>
          <p:nvPr/>
        </p:nvSpPr>
        <p:spPr>
          <a:xfrm rot="-3002111">
            <a:off x="6671291" y="1692545"/>
            <a:ext cx="1411976"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CA" sz="2000" u="none" cap="none" strike="noStrike">
                <a:solidFill>
                  <a:srgbClr val="00B0F0"/>
                </a:solidFill>
                <a:latin typeface="Calibri"/>
                <a:ea typeface="Calibri"/>
                <a:cs typeface="Calibri"/>
                <a:sym typeface="Calibri"/>
              </a:rPr>
              <a:t>Caribou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1" lang="en-CA" sz="2000" u="none" cap="none" strike="noStrike">
                <a:solidFill>
                  <a:srgbClr val="00B0F0"/>
                </a:solidFill>
                <a:latin typeface="Calibri"/>
                <a:ea typeface="Calibri"/>
                <a:cs typeface="Calibri"/>
                <a:sym typeface="Calibri"/>
              </a:rPr>
              <a:t>Sustained </a:t>
            </a:r>
            <a:endParaRPr b="0" i="0" sz="1400" u="none" cap="none" strike="noStrike">
              <a:solidFill>
                <a:srgbClr val="000000"/>
              </a:solidFill>
              <a:latin typeface="Arial"/>
              <a:ea typeface="Arial"/>
              <a:cs typeface="Arial"/>
              <a:sym typeface="Arial"/>
            </a:endParaRPr>
          </a:p>
        </p:txBody>
      </p:sp>
      <p:sp>
        <p:nvSpPr>
          <p:cNvPr id="283" name="Google Shape;283;p16"/>
          <p:cNvSpPr txBox="1"/>
          <p:nvPr/>
        </p:nvSpPr>
        <p:spPr>
          <a:xfrm rot="-2319339">
            <a:off x="3478710" y="4341140"/>
            <a:ext cx="1319810"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CA" sz="2000" u="none" cap="none" strike="noStrike">
                <a:solidFill>
                  <a:srgbClr val="00B0F0"/>
                </a:solidFill>
                <a:latin typeface="Calibri"/>
                <a:ea typeface="Calibri"/>
                <a:cs typeface="Calibri"/>
                <a:sym typeface="Calibri"/>
              </a:rPr>
              <a:t>Caribou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1" lang="en-CA" sz="2000" u="none" cap="none" strike="noStrike">
                <a:solidFill>
                  <a:srgbClr val="00B0F0"/>
                </a:solidFill>
                <a:latin typeface="Calibri"/>
                <a:ea typeface="Calibri"/>
                <a:cs typeface="Calibri"/>
                <a:sym typeface="Calibri"/>
              </a:rPr>
              <a:t>Extinction </a:t>
            </a:r>
            <a:endParaRPr b="0" i="0" sz="1400" u="none" cap="none" strike="noStrike">
              <a:solidFill>
                <a:srgbClr val="000000"/>
              </a:solidFill>
              <a:latin typeface="Arial"/>
              <a:ea typeface="Arial"/>
              <a:cs typeface="Arial"/>
              <a:sym typeface="Arial"/>
            </a:endParaRPr>
          </a:p>
        </p:txBody>
      </p:sp>
      <p:sp>
        <p:nvSpPr>
          <p:cNvPr id="284" name="Google Shape;284;p16"/>
          <p:cNvSpPr txBox="1"/>
          <p:nvPr/>
        </p:nvSpPr>
        <p:spPr>
          <a:xfrm>
            <a:off x="161550" y="-91000"/>
            <a:ext cx="12262200" cy="67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CA" sz="3200" u="none" cap="none" strike="noStrike">
                <a:solidFill>
                  <a:srgbClr val="00B0F0"/>
                </a:solidFill>
                <a:latin typeface="Calibri"/>
                <a:ea typeface="Calibri"/>
                <a:cs typeface="Calibri"/>
                <a:sym typeface="Calibri"/>
              </a:rPr>
              <a:t>Protection Options - Likelihood of Self Sustaining Caribou Population </a:t>
            </a:r>
            <a:r>
              <a:rPr b="0" i="0" lang="en-CA" sz="3800" u="none" cap="none" strike="noStrike">
                <a:solidFill>
                  <a:srgbClr val="00B0F0"/>
                </a:solidFill>
                <a:latin typeface="Calibri"/>
                <a:ea typeface="Calibri"/>
                <a:cs typeface="Calibri"/>
                <a:sym typeface="Calibri"/>
              </a:rPr>
              <a:t> </a:t>
            </a:r>
            <a:endParaRPr b="0" i="0" sz="3800" u="none" cap="none" strike="noStrike">
              <a:solidFill>
                <a:srgbClr val="00B0F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9" name="Shape 289"/>
        <p:cNvGrpSpPr/>
        <p:nvPr/>
      </p:nvGrpSpPr>
      <p:grpSpPr>
        <a:xfrm>
          <a:off x="0" y="0"/>
          <a:ext cx="0" cy="0"/>
          <a:chOff x="0" y="0"/>
          <a:chExt cx="0" cy="0"/>
        </a:xfrm>
      </p:grpSpPr>
      <p:sp>
        <p:nvSpPr>
          <p:cNvPr id="290" name="Google Shape;290;g20a6f881c13_0_15"/>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1" name="Google Shape;291;g20a6f881c13_0_15"/>
          <p:cNvSpPr/>
          <p:nvPr/>
        </p:nvSpPr>
        <p:spPr>
          <a:xfrm>
            <a:off x="3" y="0"/>
            <a:ext cx="9339300" cy="6858000"/>
          </a:xfrm>
          <a:prstGeom prst="rect">
            <a:avLst/>
          </a:prstGeom>
          <a:gradFill>
            <a:gsLst>
              <a:gs pos="0">
                <a:srgbClr val="000000">
                  <a:alpha val="0"/>
                </a:srgbClr>
              </a:gs>
              <a:gs pos="33000">
                <a:srgbClr val="000000">
                  <a:alpha val="63921"/>
                </a:srgbClr>
              </a:gs>
              <a:gs pos="58000">
                <a:schemeClr val="dk1"/>
              </a:gs>
              <a:gs pos="100000">
                <a:schemeClr val="dk1"/>
              </a:gs>
            </a:gsLst>
            <a:lin ang="108000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2" name="Google Shape;292;g20a6f881c13_0_15"/>
          <p:cNvSpPr txBox="1"/>
          <p:nvPr>
            <p:ph type="title"/>
          </p:nvPr>
        </p:nvSpPr>
        <p:spPr>
          <a:xfrm>
            <a:off x="477981"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800"/>
              <a:buNone/>
            </a:pPr>
            <a:r>
              <a:rPr lang="en-CA" sz="4800">
                <a:solidFill>
                  <a:schemeClr val="lt1"/>
                </a:solidFill>
                <a:latin typeface="Arial"/>
                <a:ea typeface="Arial"/>
                <a:cs typeface="Arial"/>
                <a:sym typeface="Arial"/>
              </a:rPr>
              <a:t>Questions on what we have covered so far?</a:t>
            </a:r>
            <a:endParaRPr/>
          </a:p>
        </p:txBody>
      </p:sp>
      <p:sp>
        <p:nvSpPr>
          <p:cNvPr id="293" name="Google Shape;293;g20a6f881c13_0_15"/>
          <p:cNvSpPr/>
          <p:nvPr/>
        </p:nvSpPr>
        <p:spPr>
          <a:xfrm>
            <a:off x="481029" y="4546920"/>
            <a:ext cx="39776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294" name="Google Shape;294;g20a6f881c13_0_15"/>
          <p:cNvPicPr preferRelativeResize="0"/>
          <p:nvPr/>
        </p:nvPicPr>
        <p:blipFill>
          <a:blip r:embed="rId3">
            <a:alphaModFix/>
          </a:blip>
          <a:stretch>
            <a:fillRect/>
          </a:stretch>
        </p:blipFill>
        <p:spPr>
          <a:xfrm>
            <a:off x="5935275" y="50725"/>
            <a:ext cx="4922250" cy="67565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9" name="Shape 299"/>
        <p:cNvGrpSpPr/>
        <p:nvPr/>
      </p:nvGrpSpPr>
      <p:grpSpPr>
        <a:xfrm>
          <a:off x="0" y="0"/>
          <a:ext cx="0" cy="0"/>
          <a:chOff x="0" y="0"/>
          <a:chExt cx="0" cy="0"/>
        </a:xfrm>
      </p:grpSpPr>
      <p:sp>
        <p:nvSpPr>
          <p:cNvPr id="300" name="Google Shape;300;p19"/>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1" name="Google Shape;301;p19"/>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2" name="Google Shape;302;p19"/>
          <p:cNvSpPr txBox="1"/>
          <p:nvPr/>
        </p:nvSpPr>
        <p:spPr>
          <a:xfrm>
            <a:off x="630923" y="2660900"/>
            <a:ext cx="5779200" cy="3798900"/>
          </a:xfrm>
          <a:prstGeom prst="rect">
            <a:avLst/>
          </a:prstGeom>
          <a:noFill/>
          <a:ln>
            <a:noFill/>
          </a:ln>
        </p:spPr>
        <p:txBody>
          <a:bodyPr anchorCtr="0" anchor="t" bIns="45700" lIns="91425" spcFirstLastPara="1" rIns="91425" wrap="square" tIns="45700">
            <a:normAutofit fontScale="62500" lnSpcReduction="20000"/>
          </a:bodyPr>
          <a:lstStyle/>
          <a:p>
            <a:pPr indent="0" lvl="0" marL="228600" marR="0" rtl="0" algn="l">
              <a:lnSpc>
                <a:spcPct val="90000"/>
              </a:lnSpc>
              <a:spcBef>
                <a:spcPts val="0"/>
              </a:spcBef>
              <a:spcAft>
                <a:spcPts val="0"/>
              </a:spcAft>
              <a:buClr>
                <a:srgbClr val="000000"/>
              </a:buClr>
              <a:buSzPct val="80881"/>
              <a:buFont typeface="Arial"/>
              <a:buNone/>
            </a:pPr>
            <a:r>
              <a:rPr b="0" i="0" lang="en-CA" sz="3461" u="none" cap="none" strike="noStrike">
                <a:solidFill>
                  <a:schemeClr val="lt1"/>
                </a:solidFill>
                <a:latin typeface="Calibri"/>
                <a:ea typeface="Calibri"/>
                <a:cs typeface="Calibri"/>
                <a:sym typeface="Calibri"/>
              </a:rPr>
              <a:t>Protecting all core that isn’t already protected</a:t>
            </a:r>
            <a:endParaRPr b="0" i="0" sz="2061" u="none" cap="none" strike="noStrike">
              <a:solidFill>
                <a:srgbClr val="000000"/>
              </a:solidFill>
              <a:latin typeface="Arial"/>
              <a:ea typeface="Arial"/>
              <a:cs typeface="Arial"/>
              <a:sym typeface="Arial"/>
            </a:endParaRPr>
          </a:p>
          <a:p>
            <a:pPr indent="0" lvl="0" marL="457200" marR="0" rtl="0" algn="l">
              <a:lnSpc>
                <a:spcPct val="90000"/>
              </a:lnSpc>
              <a:spcBef>
                <a:spcPts val="600"/>
              </a:spcBef>
              <a:spcAft>
                <a:spcPts val="0"/>
              </a:spcAft>
              <a:buClr>
                <a:srgbClr val="000000"/>
              </a:buClr>
              <a:buSzPct val="80881"/>
              <a:buFont typeface="Arial"/>
              <a:buNone/>
            </a:pPr>
            <a:br>
              <a:rPr b="0" i="0" lang="en-CA" sz="3461" u="none" cap="none" strike="noStrike">
                <a:solidFill>
                  <a:schemeClr val="lt1"/>
                </a:solidFill>
                <a:latin typeface="Calibri"/>
                <a:ea typeface="Calibri"/>
                <a:cs typeface="Calibri"/>
                <a:sym typeface="Calibri"/>
              </a:rPr>
            </a:br>
            <a:endParaRPr b="0" i="0" sz="3461" u="none" cap="none" strike="noStrike">
              <a:solidFill>
                <a:schemeClr val="lt1"/>
              </a:solidFill>
              <a:latin typeface="Calibri"/>
              <a:ea typeface="Calibri"/>
              <a:cs typeface="Calibri"/>
              <a:sym typeface="Calibri"/>
            </a:endParaRPr>
          </a:p>
          <a:p>
            <a:pPr indent="0" lvl="0" marL="228600" marR="0" rtl="0" algn="l">
              <a:lnSpc>
                <a:spcPct val="90000"/>
              </a:lnSpc>
              <a:spcBef>
                <a:spcPts val="600"/>
              </a:spcBef>
              <a:spcAft>
                <a:spcPts val="0"/>
              </a:spcAft>
              <a:buClr>
                <a:srgbClr val="000000"/>
              </a:buClr>
              <a:buSzPct val="80881"/>
              <a:buFont typeface="Arial"/>
              <a:buNone/>
            </a:pPr>
            <a:r>
              <a:rPr b="0" i="0" lang="en-CA" sz="3461" u="none" cap="none" strike="noStrike">
                <a:solidFill>
                  <a:schemeClr val="lt1"/>
                </a:solidFill>
                <a:latin typeface="Calibri"/>
                <a:ea typeface="Calibri"/>
                <a:cs typeface="Calibri"/>
                <a:sym typeface="Calibri"/>
              </a:rPr>
              <a:t>Manage all matrix to a maximum 12% young forest (&lt; 40 yrs)</a:t>
            </a:r>
            <a:endParaRPr b="0" i="0" sz="3461" u="none" cap="none" strike="noStrike">
              <a:solidFill>
                <a:schemeClr val="lt1"/>
              </a:solidFill>
              <a:latin typeface="Calibri"/>
              <a:ea typeface="Calibri"/>
              <a:cs typeface="Calibri"/>
              <a:sym typeface="Calibri"/>
            </a:endParaRPr>
          </a:p>
          <a:p>
            <a:pPr indent="0" lvl="0" marL="228600" marR="0" rtl="0" algn="l">
              <a:lnSpc>
                <a:spcPct val="90000"/>
              </a:lnSpc>
              <a:spcBef>
                <a:spcPts val="600"/>
              </a:spcBef>
              <a:spcAft>
                <a:spcPts val="0"/>
              </a:spcAft>
              <a:buClr>
                <a:srgbClr val="000000"/>
              </a:buClr>
              <a:buSzPct val="80881"/>
              <a:buFont typeface="Arial"/>
              <a:buNone/>
            </a:pPr>
            <a:r>
              <a:t/>
            </a:r>
            <a:endParaRPr b="0" i="0" sz="3461" u="none" cap="none" strike="noStrike">
              <a:solidFill>
                <a:schemeClr val="lt1"/>
              </a:solidFill>
              <a:latin typeface="Calibri"/>
              <a:ea typeface="Calibri"/>
              <a:cs typeface="Calibri"/>
              <a:sym typeface="Calibri"/>
            </a:endParaRPr>
          </a:p>
          <a:p>
            <a:pPr indent="0" lvl="0" marL="228600" marR="0" rtl="0" algn="l">
              <a:lnSpc>
                <a:spcPct val="90000"/>
              </a:lnSpc>
              <a:spcBef>
                <a:spcPts val="600"/>
              </a:spcBef>
              <a:spcAft>
                <a:spcPts val="0"/>
              </a:spcAft>
              <a:buClr>
                <a:srgbClr val="000000"/>
              </a:buClr>
              <a:buSzPct val="80881"/>
              <a:buFont typeface="Arial"/>
              <a:buNone/>
            </a:pPr>
            <a:r>
              <a:rPr b="0" i="0" lang="en-CA" sz="3461" u="none" cap="none" strike="noStrike">
                <a:solidFill>
                  <a:schemeClr val="lt1"/>
                </a:solidFill>
                <a:latin typeface="Calibri"/>
                <a:ea typeface="Calibri"/>
                <a:cs typeface="Calibri"/>
                <a:sym typeface="Calibri"/>
              </a:rPr>
              <a:t>Manage all unprotected area in a 30 km buffer from core to a maximum of 12% disturbance (Forest &lt;40 years)</a:t>
            </a:r>
            <a:endParaRPr b="0" i="0" sz="3461" u="none" cap="none" strike="noStrike">
              <a:solidFill>
                <a:schemeClr val="lt1"/>
              </a:solidFill>
              <a:latin typeface="Calibri"/>
              <a:ea typeface="Calibri"/>
              <a:cs typeface="Calibri"/>
              <a:sym typeface="Calibri"/>
            </a:endParaRPr>
          </a:p>
          <a:p>
            <a:pPr indent="177800" lvl="0" marL="0" marR="0" rtl="0" algn="l">
              <a:lnSpc>
                <a:spcPct val="90000"/>
              </a:lnSpc>
              <a:spcBef>
                <a:spcPts val="600"/>
              </a:spcBef>
              <a:spcAft>
                <a:spcPts val="0"/>
              </a:spcAft>
              <a:buClr>
                <a:srgbClr val="000000"/>
              </a:buClr>
              <a:buSzPct val="95154"/>
              <a:buFont typeface="Arial"/>
              <a:buNone/>
            </a:pPr>
            <a:r>
              <a:t/>
            </a:r>
            <a:endParaRPr b="0" i="0" sz="3461" u="none" cap="none" strike="noStrike">
              <a:solidFill>
                <a:schemeClr val="lt1"/>
              </a:solidFill>
              <a:latin typeface="Calibri"/>
              <a:ea typeface="Calibri"/>
              <a:cs typeface="Calibri"/>
              <a:sym typeface="Calibri"/>
            </a:endParaRPr>
          </a:p>
          <a:p>
            <a:pPr indent="-50800" lvl="0" marL="457200" marR="0" rtl="0" algn="l">
              <a:lnSpc>
                <a:spcPct val="90000"/>
              </a:lnSpc>
              <a:spcBef>
                <a:spcPts val="600"/>
              </a:spcBef>
              <a:spcAft>
                <a:spcPts val="0"/>
              </a:spcAft>
              <a:buClr>
                <a:srgbClr val="000000"/>
              </a:buClr>
              <a:buSzPct val="193771"/>
              <a:buFont typeface="Arial"/>
              <a:buNone/>
            </a:pPr>
            <a:r>
              <a:t/>
            </a:r>
            <a:endParaRPr b="0" i="0" sz="1700" u="none" cap="none" strike="noStrike">
              <a:solidFill>
                <a:schemeClr val="lt1"/>
              </a:solidFill>
              <a:latin typeface="Calibri"/>
              <a:ea typeface="Calibri"/>
              <a:cs typeface="Calibri"/>
              <a:sym typeface="Calibri"/>
            </a:endParaRPr>
          </a:p>
          <a:p>
            <a:pPr indent="177800" lvl="0" marL="0" marR="0" rtl="0" algn="l">
              <a:lnSpc>
                <a:spcPct val="90000"/>
              </a:lnSpc>
              <a:spcBef>
                <a:spcPts val="600"/>
              </a:spcBef>
              <a:spcAft>
                <a:spcPts val="0"/>
              </a:spcAft>
              <a:buClr>
                <a:srgbClr val="000000"/>
              </a:buClr>
              <a:buSzPct val="193771"/>
              <a:buFont typeface="Arial"/>
              <a:buNone/>
            </a:pPr>
            <a:r>
              <a:t/>
            </a:r>
            <a:endParaRPr b="0" i="0" sz="1700" u="none" cap="none" strike="noStrike">
              <a:solidFill>
                <a:schemeClr val="lt1"/>
              </a:solidFill>
              <a:latin typeface="Calibri"/>
              <a:ea typeface="Calibri"/>
              <a:cs typeface="Calibri"/>
              <a:sym typeface="Calibri"/>
            </a:endParaRPr>
          </a:p>
          <a:p>
            <a:pPr indent="177800" lvl="0" marL="0" marR="0" rtl="0" algn="l">
              <a:lnSpc>
                <a:spcPct val="90000"/>
              </a:lnSpc>
              <a:spcBef>
                <a:spcPts val="600"/>
              </a:spcBef>
              <a:spcAft>
                <a:spcPts val="0"/>
              </a:spcAft>
              <a:buClr>
                <a:srgbClr val="000000"/>
              </a:buClr>
              <a:buSzPct val="193771"/>
              <a:buFont typeface="Arial"/>
              <a:buNone/>
            </a:pPr>
            <a:r>
              <a:t/>
            </a:r>
            <a:endParaRPr b="0" i="0" sz="1700" u="none" cap="none" strike="noStrike">
              <a:solidFill>
                <a:schemeClr val="lt1"/>
              </a:solidFill>
              <a:latin typeface="Calibri"/>
              <a:ea typeface="Calibri"/>
              <a:cs typeface="Calibri"/>
              <a:sym typeface="Calibri"/>
            </a:endParaRPr>
          </a:p>
          <a:p>
            <a:pPr indent="-84043" lvl="0" marL="30255" marR="0" rtl="0" algn="l">
              <a:lnSpc>
                <a:spcPct val="90000"/>
              </a:lnSpc>
              <a:spcBef>
                <a:spcPts val="600"/>
              </a:spcBef>
              <a:spcAft>
                <a:spcPts val="600"/>
              </a:spcAft>
              <a:buClr>
                <a:srgbClr val="000000"/>
              </a:buClr>
              <a:buSzPct val="124567"/>
              <a:buFont typeface="Arial"/>
              <a:buChar char="•"/>
            </a:pPr>
            <a:r>
              <a:rPr b="0" i="0" lang="en-CA" sz="1700" u="none" cap="none" strike="noStrike">
                <a:solidFill>
                  <a:schemeClr val="lt1"/>
                </a:solidFill>
                <a:latin typeface="Calibri"/>
                <a:ea typeface="Calibri"/>
                <a:cs typeface="Calibri"/>
                <a:sym typeface="Calibri"/>
              </a:rPr>
              <a:t> </a:t>
            </a:r>
            <a:endParaRPr b="0" i="0" sz="1700" u="none" cap="none" strike="noStrike">
              <a:solidFill>
                <a:schemeClr val="lt1"/>
              </a:solidFill>
              <a:latin typeface="Calibri"/>
              <a:ea typeface="Calibri"/>
              <a:cs typeface="Calibri"/>
              <a:sym typeface="Calibri"/>
            </a:endParaRPr>
          </a:p>
        </p:txBody>
      </p:sp>
      <p:sp>
        <p:nvSpPr>
          <p:cNvPr id="303" name="Google Shape;303;p19"/>
          <p:cNvSpPr txBox="1"/>
          <p:nvPr/>
        </p:nvSpPr>
        <p:spPr>
          <a:xfrm>
            <a:off x="457201" y="349321"/>
            <a:ext cx="4443572" cy="216498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3600"/>
              <a:buFont typeface="Calibri"/>
              <a:buNone/>
            </a:pPr>
            <a:r>
              <a:rPr b="0" i="0" lang="en-CA" sz="3600" u="none" cap="none" strike="noStrike">
                <a:solidFill>
                  <a:schemeClr val="lt1"/>
                </a:solidFill>
                <a:latin typeface="Calibri"/>
                <a:ea typeface="Calibri"/>
                <a:cs typeface="Calibri"/>
                <a:sym typeface="Calibri"/>
              </a:rPr>
              <a:t>Tier 1:</a:t>
            </a:r>
            <a:br>
              <a:rPr b="0" i="0" lang="en-CA" sz="3600" u="none" cap="none" strike="noStrike">
                <a:solidFill>
                  <a:schemeClr val="lt1"/>
                </a:solidFill>
                <a:latin typeface="Calibri"/>
                <a:ea typeface="Calibri"/>
                <a:cs typeface="Calibri"/>
                <a:sym typeface="Calibri"/>
              </a:rPr>
            </a:br>
            <a:r>
              <a:rPr b="0" i="0" lang="en-CA" sz="3600" u="none" cap="none" strike="noStrike">
                <a:solidFill>
                  <a:schemeClr val="lt1"/>
                </a:solidFill>
                <a:latin typeface="Calibri"/>
                <a:ea typeface="Calibri"/>
                <a:cs typeface="Calibri"/>
                <a:sym typeface="Calibri"/>
              </a:rPr>
              <a:t>Highest probability of self-sustaining </a:t>
            </a:r>
            <a:endParaRPr b="0" i="0" sz="1400" u="none" cap="none" strike="noStrike">
              <a:solidFill>
                <a:srgbClr val="000000"/>
              </a:solidFill>
              <a:latin typeface="Arial"/>
              <a:ea typeface="Arial"/>
              <a:cs typeface="Arial"/>
              <a:sym typeface="Arial"/>
            </a:endParaRPr>
          </a:p>
        </p:txBody>
      </p:sp>
      <p:pic>
        <p:nvPicPr>
          <p:cNvPr id="304" name="Google Shape;304;p19"/>
          <p:cNvPicPr preferRelativeResize="0"/>
          <p:nvPr/>
        </p:nvPicPr>
        <p:blipFill rotWithShape="1">
          <a:blip r:embed="rId3">
            <a:alphaModFix/>
          </a:blip>
          <a:srcRect b="0" l="0" r="0" t="0"/>
          <a:stretch/>
        </p:blipFill>
        <p:spPr>
          <a:xfrm>
            <a:off x="7041046" y="0"/>
            <a:ext cx="4991245" cy="671741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8" name="Shape 308"/>
        <p:cNvGrpSpPr/>
        <p:nvPr/>
      </p:nvGrpSpPr>
      <p:grpSpPr>
        <a:xfrm>
          <a:off x="0" y="0"/>
          <a:ext cx="0" cy="0"/>
          <a:chOff x="0" y="0"/>
          <a:chExt cx="0" cy="0"/>
        </a:xfrm>
      </p:grpSpPr>
      <p:sp>
        <p:nvSpPr>
          <p:cNvPr id="309" name="Google Shape;309;p18"/>
          <p:cNvSpPr/>
          <p:nvPr/>
        </p:nvSpPr>
        <p:spPr>
          <a:xfrm>
            <a:off x="3048600" y="0"/>
            <a:ext cx="93714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0" name="Google Shape;310;p18"/>
          <p:cNvSpPr txBox="1"/>
          <p:nvPr>
            <p:ph type="title"/>
          </p:nvPr>
        </p:nvSpPr>
        <p:spPr>
          <a:xfrm>
            <a:off x="457201" y="412454"/>
            <a:ext cx="2591400" cy="2101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Calibri"/>
              <a:buNone/>
            </a:pPr>
            <a:r>
              <a:rPr lang="en-CA" sz="3200">
                <a:latin typeface="Calibri"/>
                <a:ea typeface="Calibri"/>
                <a:cs typeface="Calibri"/>
                <a:sym typeface="Calibri"/>
              </a:rPr>
              <a:t>Tier 1:</a:t>
            </a:r>
            <a:br>
              <a:rPr lang="en-CA" sz="3200">
                <a:latin typeface="Calibri"/>
                <a:ea typeface="Calibri"/>
                <a:cs typeface="Calibri"/>
                <a:sym typeface="Calibri"/>
              </a:rPr>
            </a:br>
            <a:r>
              <a:rPr lang="en-CA" sz="3200">
                <a:latin typeface="Calibri"/>
                <a:ea typeface="Calibri"/>
                <a:cs typeface="Calibri"/>
                <a:sym typeface="Calibri"/>
              </a:rPr>
              <a:t>Highest probability of self-sustaining </a:t>
            </a:r>
            <a:endParaRPr/>
          </a:p>
        </p:txBody>
      </p:sp>
      <p:sp>
        <p:nvSpPr>
          <p:cNvPr id="311" name="Google Shape;311;p18"/>
          <p:cNvSpPr/>
          <p:nvPr/>
        </p:nvSpPr>
        <p:spPr>
          <a:xfrm>
            <a:off x="0" y="1134839"/>
            <a:ext cx="128100" cy="654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12" name="Google Shape;312;p18"/>
          <p:cNvSpPr/>
          <p:nvPr/>
        </p:nvSpPr>
        <p:spPr>
          <a:xfrm rot="5400000">
            <a:off x="2245202" y="1452670"/>
            <a:ext cx="1463100" cy="18300"/>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313" name="Google Shape;313;p18"/>
          <p:cNvPicPr preferRelativeResize="0"/>
          <p:nvPr/>
        </p:nvPicPr>
        <p:blipFill rotWithShape="1">
          <a:blip r:embed="rId3">
            <a:alphaModFix/>
          </a:blip>
          <a:srcRect b="0" l="0" r="0" t="0"/>
          <a:stretch/>
        </p:blipFill>
        <p:spPr>
          <a:xfrm>
            <a:off x="4849271" y="0"/>
            <a:ext cx="7033530" cy="6653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8" name="Shape 318"/>
        <p:cNvGrpSpPr/>
        <p:nvPr/>
      </p:nvGrpSpPr>
      <p:grpSpPr>
        <a:xfrm>
          <a:off x="0" y="0"/>
          <a:ext cx="0" cy="0"/>
          <a:chOff x="0" y="0"/>
          <a:chExt cx="0" cy="0"/>
        </a:xfrm>
      </p:grpSpPr>
      <p:sp>
        <p:nvSpPr>
          <p:cNvPr id="319" name="Google Shape;319;p22"/>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0" name="Google Shape;320;p22"/>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CA" sz="3800">
                <a:solidFill>
                  <a:schemeClr val="lt1"/>
                </a:solidFill>
                <a:latin typeface="Calibri"/>
                <a:ea typeface="Calibri"/>
                <a:cs typeface="Calibri"/>
                <a:sym typeface="Calibri"/>
              </a:rPr>
              <a:t>Tier 2:</a:t>
            </a:r>
            <a:br>
              <a:rPr lang="en-CA" sz="3800">
                <a:solidFill>
                  <a:schemeClr val="lt1"/>
                </a:solidFill>
                <a:latin typeface="Calibri"/>
                <a:ea typeface="Calibri"/>
                <a:cs typeface="Calibri"/>
                <a:sym typeface="Calibri"/>
              </a:rPr>
            </a:br>
            <a:r>
              <a:rPr lang="en-CA" sz="3800">
                <a:solidFill>
                  <a:schemeClr val="lt1"/>
                </a:solidFill>
                <a:latin typeface="Calibri"/>
                <a:ea typeface="Calibri"/>
                <a:cs typeface="Calibri"/>
                <a:sym typeface="Calibri"/>
              </a:rPr>
              <a:t>moderate probability of self-sustaining</a:t>
            </a:r>
            <a:endParaRPr/>
          </a:p>
        </p:txBody>
      </p:sp>
      <p:sp>
        <p:nvSpPr>
          <p:cNvPr id="321" name="Google Shape;321;p22"/>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2" name="Google Shape;322;p22"/>
          <p:cNvSpPr txBox="1"/>
          <p:nvPr/>
        </p:nvSpPr>
        <p:spPr>
          <a:xfrm>
            <a:off x="630924" y="2660900"/>
            <a:ext cx="6059100" cy="3938100"/>
          </a:xfrm>
          <a:prstGeom prst="rect">
            <a:avLst/>
          </a:prstGeom>
          <a:noFill/>
          <a:ln>
            <a:noFill/>
          </a:ln>
        </p:spPr>
        <p:txBody>
          <a:bodyPr anchorCtr="0" anchor="t" bIns="45700" lIns="91425" spcFirstLastPara="1" rIns="91425" wrap="square" tIns="45700">
            <a:normAutofit lnSpcReduction="10000"/>
          </a:bodyPr>
          <a:lstStyle/>
          <a:p>
            <a:pPr indent="-248164" lvl="0" marL="457200" marR="0" rtl="0" algn="l">
              <a:lnSpc>
                <a:spcPct val="90000"/>
              </a:lnSpc>
              <a:spcBef>
                <a:spcPts val="0"/>
              </a:spcBef>
              <a:spcAft>
                <a:spcPts val="0"/>
              </a:spcAft>
              <a:buClr>
                <a:srgbClr val="000000"/>
              </a:buClr>
              <a:buSzPts val="3108"/>
              <a:buFont typeface="Arial"/>
              <a:buChar char="•"/>
            </a:pPr>
            <a:r>
              <a:rPr b="0" i="0" lang="en-CA" sz="2308" u="none" cap="none" strike="noStrike">
                <a:solidFill>
                  <a:schemeClr val="lt1"/>
                </a:solidFill>
                <a:latin typeface="Calibri"/>
                <a:ea typeface="Calibri"/>
                <a:cs typeface="Calibri"/>
                <a:sym typeface="Calibri"/>
              </a:rPr>
              <a:t>Protect 95% Utilized Distribution within Core (Central Selkirks, Columbia North)</a:t>
            </a:r>
            <a:br>
              <a:rPr b="0" i="0" lang="en-CA" sz="2308" u="none" cap="none" strike="noStrike">
                <a:solidFill>
                  <a:schemeClr val="lt1"/>
                </a:solidFill>
                <a:latin typeface="Calibri"/>
                <a:ea typeface="Calibri"/>
                <a:cs typeface="Calibri"/>
                <a:sym typeface="Calibri"/>
              </a:rPr>
            </a:br>
            <a:endParaRPr b="0" i="0" sz="2308" u="none" cap="none" strike="noStrike">
              <a:solidFill>
                <a:schemeClr val="lt1"/>
              </a:solidFill>
              <a:latin typeface="Calibri"/>
              <a:ea typeface="Calibri"/>
              <a:cs typeface="Calibri"/>
              <a:sym typeface="Calibri"/>
            </a:endParaRPr>
          </a:p>
          <a:p>
            <a:pPr indent="-248164" lvl="0" marL="457200" marR="0" rtl="0" algn="l">
              <a:lnSpc>
                <a:spcPct val="90000"/>
              </a:lnSpc>
              <a:spcBef>
                <a:spcPts val="600"/>
              </a:spcBef>
              <a:spcAft>
                <a:spcPts val="0"/>
              </a:spcAft>
              <a:buClr>
                <a:srgbClr val="000000"/>
              </a:buClr>
              <a:buSzPts val="3108"/>
              <a:buFont typeface="Arial"/>
              <a:buChar char="•"/>
            </a:pPr>
            <a:r>
              <a:rPr b="0" i="0" lang="en-CA" sz="2308" u="none" cap="none" strike="noStrike">
                <a:solidFill>
                  <a:schemeClr val="lt1"/>
                </a:solidFill>
                <a:latin typeface="Calibri"/>
                <a:ea typeface="Calibri"/>
                <a:cs typeface="Calibri"/>
                <a:sym typeface="Calibri"/>
              </a:rPr>
              <a:t>Protect 90% Utilized Distribution for Groundhog within Core </a:t>
            </a:r>
            <a:endParaRPr b="0" i="0" sz="1708" u="none" cap="none" strike="noStrike">
              <a:solidFill>
                <a:srgbClr val="000000"/>
              </a:solidFill>
              <a:latin typeface="Arial"/>
              <a:ea typeface="Arial"/>
              <a:cs typeface="Arial"/>
              <a:sym typeface="Arial"/>
            </a:endParaRPr>
          </a:p>
          <a:p>
            <a:pPr indent="-50800" lvl="0" marL="457200" marR="0" rtl="0" algn="l">
              <a:lnSpc>
                <a:spcPct val="90000"/>
              </a:lnSpc>
              <a:spcBef>
                <a:spcPts val="600"/>
              </a:spcBef>
              <a:spcAft>
                <a:spcPts val="0"/>
              </a:spcAft>
              <a:buClr>
                <a:srgbClr val="000000"/>
              </a:buClr>
              <a:buSzPts val="2800"/>
              <a:buFont typeface="Arial"/>
              <a:buNone/>
            </a:pPr>
            <a:r>
              <a:t/>
            </a:r>
            <a:endParaRPr b="0" i="0" sz="2308" u="none" cap="none" strike="noStrike">
              <a:solidFill>
                <a:schemeClr val="lt1"/>
              </a:solidFill>
              <a:latin typeface="Calibri"/>
              <a:ea typeface="Calibri"/>
              <a:cs typeface="Calibri"/>
              <a:sym typeface="Calibri"/>
            </a:endParaRPr>
          </a:p>
          <a:p>
            <a:pPr indent="-248164" lvl="0" marL="457200" marR="0" rtl="0" algn="l">
              <a:lnSpc>
                <a:spcPct val="90000"/>
              </a:lnSpc>
              <a:spcBef>
                <a:spcPts val="600"/>
              </a:spcBef>
              <a:spcAft>
                <a:spcPts val="0"/>
              </a:spcAft>
              <a:buClr>
                <a:srgbClr val="000000"/>
              </a:buClr>
              <a:buSzPts val="3108"/>
              <a:buFont typeface="Arial"/>
              <a:buChar char="•"/>
            </a:pPr>
            <a:r>
              <a:rPr b="0" i="0" lang="en-CA" sz="2308" u="none" cap="none" strike="noStrike">
                <a:solidFill>
                  <a:schemeClr val="lt1"/>
                </a:solidFill>
                <a:latin typeface="Calibri"/>
                <a:ea typeface="Calibri"/>
                <a:cs typeface="Calibri"/>
                <a:sym typeface="Calibri"/>
              </a:rPr>
              <a:t>Managed to a 12% disturbance within the 30 km buffer from the proposed protected area</a:t>
            </a:r>
            <a:endParaRPr b="0" i="0" sz="1708" u="none" cap="none" strike="noStrike">
              <a:solidFill>
                <a:srgbClr val="000000"/>
              </a:solidFill>
              <a:latin typeface="Arial"/>
              <a:ea typeface="Arial"/>
              <a:cs typeface="Arial"/>
              <a:sym typeface="Arial"/>
            </a:endParaRPr>
          </a:p>
          <a:p>
            <a:pPr indent="-50800" lvl="0" marL="457200" marR="0" rtl="0" algn="l">
              <a:lnSpc>
                <a:spcPct val="90000"/>
              </a:lnSpc>
              <a:spcBef>
                <a:spcPts val="600"/>
              </a:spcBef>
              <a:spcAft>
                <a:spcPts val="0"/>
              </a:spcAft>
              <a:buClr>
                <a:srgbClr val="000000"/>
              </a:buClr>
              <a:buSzPts val="2800"/>
              <a:buFont typeface="Arial"/>
              <a:buNone/>
            </a:pPr>
            <a:r>
              <a:t/>
            </a:r>
            <a:endParaRPr b="0" i="0" sz="1508" u="none" cap="none" strike="noStrike">
              <a:solidFill>
                <a:schemeClr val="lt1"/>
              </a:solidFill>
              <a:latin typeface="Calibri"/>
              <a:ea typeface="Calibri"/>
              <a:cs typeface="Calibri"/>
              <a:sym typeface="Calibri"/>
            </a:endParaRPr>
          </a:p>
          <a:p>
            <a:pPr indent="-50800" lvl="0" marL="457200" marR="0" rtl="0" algn="l">
              <a:lnSpc>
                <a:spcPct val="90000"/>
              </a:lnSpc>
              <a:spcBef>
                <a:spcPts val="600"/>
              </a:spcBef>
              <a:spcAft>
                <a:spcPts val="0"/>
              </a:spcAft>
              <a:buClr>
                <a:srgbClr val="000000"/>
              </a:buClr>
              <a:buSzPts val="2800"/>
              <a:buFont typeface="Arial"/>
              <a:buNone/>
            </a:pPr>
            <a:r>
              <a:t/>
            </a:r>
            <a:endParaRPr b="0" i="0" sz="1200" u="none" cap="none" strike="noStrike">
              <a:solidFill>
                <a:schemeClr val="lt1"/>
              </a:solidFill>
              <a:latin typeface="Calibri"/>
              <a:ea typeface="Calibri"/>
              <a:cs typeface="Calibri"/>
              <a:sym typeface="Calibri"/>
            </a:endParaRPr>
          </a:p>
          <a:p>
            <a:pPr indent="-50800" lvl="0" marL="457200" marR="0" rtl="0" algn="l">
              <a:lnSpc>
                <a:spcPct val="90000"/>
              </a:lnSpc>
              <a:spcBef>
                <a:spcPts val="600"/>
              </a:spcBef>
              <a:spcAft>
                <a:spcPts val="0"/>
              </a:spcAft>
              <a:buClr>
                <a:srgbClr val="000000"/>
              </a:buClr>
              <a:buSzPts val="2800"/>
              <a:buFont typeface="Arial"/>
              <a:buNone/>
            </a:pPr>
            <a:r>
              <a:t/>
            </a:r>
            <a:endParaRPr b="0" i="0" sz="1200" u="none" cap="none" strike="noStrike">
              <a:solidFill>
                <a:schemeClr val="lt1"/>
              </a:solidFill>
              <a:latin typeface="Calibri"/>
              <a:ea typeface="Calibri"/>
              <a:cs typeface="Calibri"/>
              <a:sym typeface="Calibri"/>
            </a:endParaRPr>
          </a:p>
          <a:p>
            <a:pPr indent="0" lvl="0" marL="0" marR="0" rtl="0" algn="l">
              <a:lnSpc>
                <a:spcPct val="90000"/>
              </a:lnSpc>
              <a:spcBef>
                <a:spcPts val="600"/>
              </a:spcBef>
              <a:spcAft>
                <a:spcPts val="0"/>
              </a:spcAft>
              <a:buClr>
                <a:srgbClr val="000000"/>
              </a:buClr>
              <a:buSzPts val="2800"/>
              <a:buFont typeface="Arial"/>
              <a:buChar char="•"/>
            </a:pPr>
            <a:r>
              <a:rPr b="0" i="0" lang="en-CA" sz="1200" u="none" cap="none" strike="noStrike">
                <a:solidFill>
                  <a:schemeClr val="lt1"/>
                </a:solidFill>
                <a:latin typeface="Calibri"/>
                <a:ea typeface="Calibri"/>
                <a:cs typeface="Calibri"/>
                <a:sym typeface="Calibri"/>
              </a:rPr>
              <a:t> </a:t>
            </a:r>
            <a:endParaRPr b="0" i="0" sz="1200" u="none" cap="none" strike="noStrike">
              <a:solidFill>
                <a:schemeClr val="lt1"/>
              </a:solidFill>
              <a:latin typeface="Calibri"/>
              <a:ea typeface="Calibri"/>
              <a:cs typeface="Calibri"/>
              <a:sym typeface="Calibri"/>
            </a:endParaRPr>
          </a:p>
          <a:p>
            <a:pPr indent="0" lvl="0" marL="0" marR="0" rtl="0" algn="l">
              <a:lnSpc>
                <a:spcPct val="90000"/>
              </a:lnSpc>
              <a:spcBef>
                <a:spcPts val="600"/>
              </a:spcBef>
              <a:spcAft>
                <a:spcPts val="600"/>
              </a:spcAft>
              <a:buClr>
                <a:srgbClr val="000000"/>
              </a:buClr>
              <a:buSzPts val="1800"/>
              <a:buFont typeface="Arial"/>
              <a:buChar char="•"/>
            </a:pPr>
            <a:r>
              <a:rPr b="0" i="0" lang="en-CA" sz="1200" u="none" cap="none" strike="noStrike">
                <a:solidFill>
                  <a:schemeClr val="lt1"/>
                </a:solidFill>
                <a:latin typeface="Calibri"/>
                <a:ea typeface="Calibri"/>
                <a:cs typeface="Calibri"/>
                <a:sym typeface="Calibri"/>
              </a:rPr>
              <a:t> </a:t>
            </a:r>
            <a:endParaRPr b="0" i="0" sz="1200" u="none" cap="none" strike="noStrike">
              <a:solidFill>
                <a:schemeClr val="lt1"/>
              </a:solidFill>
              <a:latin typeface="Calibri"/>
              <a:ea typeface="Calibri"/>
              <a:cs typeface="Calibri"/>
              <a:sym typeface="Calibri"/>
            </a:endParaRPr>
          </a:p>
        </p:txBody>
      </p:sp>
      <p:pic>
        <p:nvPicPr>
          <p:cNvPr id="323" name="Google Shape;323;p22"/>
          <p:cNvPicPr preferRelativeResize="0"/>
          <p:nvPr/>
        </p:nvPicPr>
        <p:blipFill rotWithShape="1">
          <a:blip r:embed="rId3">
            <a:alphaModFix/>
          </a:blip>
          <a:srcRect b="0" l="0" r="0" t="0"/>
          <a:stretch/>
        </p:blipFill>
        <p:spPr>
          <a:xfrm>
            <a:off x="6995161" y="54223"/>
            <a:ext cx="5150554" cy="67684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7" name="Shape 327"/>
        <p:cNvGrpSpPr/>
        <p:nvPr/>
      </p:nvGrpSpPr>
      <p:grpSpPr>
        <a:xfrm>
          <a:off x="0" y="0"/>
          <a:ext cx="0" cy="0"/>
          <a:chOff x="0" y="0"/>
          <a:chExt cx="0" cy="0"/>
        </a:xfrm>
      </p:grpSpPr>
      <p:sp>
        <p:nvSpPr>
          <p:cNvPr id="328" name="Google Shape;328;p2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9" name="Google Shape;329;p21"/>
          <p:cNvSpPr txBox="1"/>
          <p:nvPr>
            <p:ph type="title"/>
          </p:nvPr>
        </p:nvSpPr>
        <p:spPr>
          <a:xfrm>
            <a:off x="7848600" y="1122363"/>
            <a:ext cx="4023360"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Calibri"/>
              <a:buNone/>
            </a:pPr>
            <a:r>
              <a:rPr lang="en-CA" sz="4800">
                <a:solidFill>
                  <a:schemeClr val="lt1"/>
                </a:solidFill>
                <a:latin typeface="Calibri"/>
                <a:ea typeface="Calibri"/>
                <a:cs typeface="Calibri"/>
                <a:sym typeface="Calibri"/>
              </a:rPr>
              <a:t>Tier 2:</a:t>
            </a:r>
            <a:br>
              <a:rPr lang="en-CA" sz="4800">
                <a:solidFill>
                  <a:schemeClr val="lt1"/>
                </a:solidFill>
                <a:latin typeface="Calibri"/>
                <a:ea typeface="Calibri"/>
                <a:cs typeface="Calibri"/>
                <a:sym typeface="Calibri"/>
              </a:rPr>
            </a:br>
            <a:r>
              <a:rPr lang="en-CA" sz="4800">
                <a:solidFill>
                  <a:schemeClr val="lt1"/>
                </a:solidFill>
                <a:latin typeface="Calibri"/>
                <a:ea typeface="Calibri"/>
                <a:cs typeface="Calibri"/>
                <a:sym typeface="Calibri"/>
              </a:rPr>
              <a:t>moderate probability of Self-Sustaining</a:t>
            </a:r>
            <a:endParaRPr/>
          </a:p>
        </p:txBody>
      </p:sp>
      <p:sp>
        <p:nvSpPr>
          <p:cNvPr id="330" name="Google Shape;330;p21"/>
          <p:cNvSpPr/>
          <p:nvPr/>
        </p:nvSpPr>
        <p:spPr>
          <a:xfrm rot="5400000">
            <a:off x="8130540"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1" name="Google Shape;331;p21"/>
          <p:cNvSpPr/>
          <p:nvPr/>
        </p:nvSpPr>
        <p:spPr>
          <a:xfrm>
            <a:off x="7851648" y="4546920"/>
            <a:ext cx="402336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332" name="Google Shape;332;p21"/>
          <p:cNvPicPr preferRelativeResize="0"/>
          <p:nvPr/>
        </p:nvPicPr>
        <p:blipFill rotWithShape="1">
          <a:blip r:embed="rId3">
            <a:alphaModFix/>
          </a:blip>
          <a:srcRect b="0" l="0" r="0" t="0"/>
          <a:stretch/>
        </p:blipFill>
        <p:spPr>
          <a:xfrm>
            <a:off x="0" y="1"/>
            <a:ext cx="7272106"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7" name="Shape 337"/>
        <p:cNvGrpSpPr/>
        <p:nvPr/>
      </p:nvGrpSpPr>
      <p:grpSpPr>
        <a:xfrm>
          <a:off x="0" y="0"/>
          <a:ext cx="0" cy="0"/>
          <a:chOff x="0" y="0"/>
          <a:chExt cx="0" cy="0"/>
        </a:xfrm>
      </p:grpSpPr>
      <p:sp>
        <p:nvSpPr>
          <p:cNvPr id="338" name="Google Shape;338;p25"/>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9" name="Google Shape;339;p25"/>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CA" sz="3800">
                <a:solidFill>
                  <a:schemeClr val="lt1"/>
                </a:solidFill>
                <a:latin typeface="Calibri"/>
                <a:ea typeface="Calibri"/>
                <a:cs typeface="Calibri"/>
                <a:sym typeface="Calibri"/>
              </a:rPr>
              <a:t>Tier 3: </a:t>
            </a:r>
            <a:br>
              <a:rPr lang="en-CA" sz="3800"/>
            </a:br>
            <a:r>
              <a:rPr lang="en-CA" sz="3800"/>
              <a:t>Lower probability of </a:t>
            </a:r>
            <a:r>
              <a:rPr lang="en-CA" sz="3800">
                <a:solidFill>
                  <a:schemeClr val="lt1"/>
                </a:solidFill>
                <a:latin typeface="Calibri"/>
                <a:ea typeface="Calibri"/>
                <a:cs typeface="Calibri"/>
                <a:sym typeface="Calibri"/>
              </a:rPr>
              <a:t>Self-Sustaining</a:t>
            </a:r>
            <a:endParaRPr/>
          </a:p>
        </p:txBody>
      </p:sp>
      <p:sp>
        <p:nvSpPr>
          <p:cNvPr id="340" name="Google Shape;340;p25"/>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1" name="Google Shape;341;p25"/>
          <p:cNvSpPr txBox="1"/>
          <p:nvPr/>
        </p:nvSpPr>
        <p:spPr>
          <a:xfrm>
            <a:off x="158625" y="2660900"/>
            <a:ext cx="6858300" cy="4078800"/>
          </a:xfrm>
          <a:prstGeom prst="rect">
            <a:avLst/>
          </a:prstGeom>
          <a:noFill/>
          <a:ln>
            <a:noFill/>
          </a:ln>
        </p:spPr>
        <p:txBody>
          <a:bodyPr anchorCtr="0" anchor="t" bIns="45700" lIns="91425" spcFirstLastPara="1" rIns="91425" wrap="square" tIns="45700">
            <a:normAutofit fontScale="92500" lnSpcReduction="10000"/>
          </a:bodyPr>
          <a:lstStyle/>
          <a:p>
            <a:pPr indent="177800" lvl="0" marL="0" marR="0" rtl="0" algn="l">
              <a:lnSpc>
                <a:spcPct val="90000"/>
              </a:lnSpc>
              <a:spcBef>
                <a:spcPts val="0"/>
              </a:spcBef>
              <a:spcAft>
                <a:spcPts val="0"/>
              </a:spcAft>
              <a:buClr>
                <a:schemeClr val="lt1"/>
              </a:buClr>
              <a:buSzPct val="163621"/>
              <a:buFont typeface="Arial"/>
              <a:buNone/>
            </a:pPr>
            <a:r>
              <a:t/>
            </a:r>
            <a:endParaRPr b="0" i="0" sz="2000" u="none" cap="none" strike="noStrike">
              <a:solidFill>
                <a:schemeClr val="lt1"/>
              </a:solidFill>
              <a:latin typeface="Calibri"/>
              <a:ea typeface="Calibri"/>
              <a:cs typeface="Calibri"/>
              <a:sym typeface="Calibri"/>
            </a:endParaRPr>
          </a:p>
          <a:p>
            <a:pPr indent="-268473" lvl="0" marL="457200" marR="0" rtl="0" algn="l">
              <a:lnSpc>
                <a:spcPct val="90000"/>
              </a:lnSpc>
              <a:spcBef>
                <a:spcPts val="600"/>
              </a:spcBef>
              <a:spcAft>
                <a:spcPts val="0"/>
              </a:spcAft>
              <a:buClr>
                <a:srgbClr val="000000"/>
              </a:buClr>
              <a:buSzPct val="154414"/>
              <a:buFont typeface="Arial"/>
              <a:buChar char="•"/>
            </a:pPr>
            <a:r>
              <a:rPr b="0" i="0" lang="en-CA" sz="2400" u="none" cap="none" strike="noStrike">
                <a:solidFill>
                  <a:schemeClr val="lt1"/>
                </a:solidFill>
                <a:latin typeface="Calibri"/>
                <a:ea typeface="Calibri"/>
                <a:cs typeface="Calibri"/>
                <a:sym typeface="Calibri"/>
              </a:rPr>
              <a:t>90% UD’s for Columbia North and Central Selkirk</a:t>
            </a:r>
            <a:br>
              <a:rPr b="0" i="0" lang="en-CA" sz="2400" u="none" cap="none" strike="noStrike">
                <a:solidFill>
                  <a:schemeClr val="lt1"/>
                </a:solidFill>
                <a:latin typeface="Calibri"/>
                <a:ea typeface="Calibri"/>
                <a:cs typeface="Calibri"/>
                <a:sym typeface="Calibri"/>
              </a:rPr>
            </a:br>
            <a:endParaRPr b="0" i="0" sz="2400" u="none" cap="none" strike="noStrike">
              <a:solidFill>
                <a:schemeClr val="lt1"/>
              </a:solidFill>
              <a:latin typeface="Calibri"/>
              <a:ea typeface="Calibri"/>
              <a:cs typeface="Calibri"/>
              <a:sym typeface="Calibri"/>
            </a:endParaRPr>
          </a:p>
          <a:p>
            <a:pPr indent="-268473" lvl="0" marL="457200" marR="0" rtl="0" algn="l">
              <a:lnSpc>
                <a:spcPct val="90000"/>
              </a:lnSpc>
              <a:spcBef>
                <a:spcPts val="600"/>
              </a:spcBef>
              <a:spcAft>
                <a:spcPts val="0"/>
              </a:spcAft>
              <a:buClr>
                <a:srgbClr val="000000"/>
              </a:buClr>
              <a:buSzPct val="154414"/>
              <a:buFont typeface="Arial"/>
              <a:buChar char="•"/>
            </a:pPr>
            <a:r>
              <a:rPr b="0" i="0" lang="en-CA" sz="2400" u="none" cap="none" strike="noStrike">
                <a:solidFill>
                  <a:schemeClr val="lt1"/>
                </a:solidFill>
                <a:latin typeface="Calibri"/>
                <a:ea typeface="Calibri"/>
                <a:cs typeface="Calibri"/>
                <a:sym typeface="Calibri"/>
              </a:rPr>
              <a:t>80% UD’s for Groundhog</a:t>
            </a:r>
            <a:endParaRPr b="0" i="0" sz="1800" u="none" cap="none" strike="noStrike">
              <a:solidFill>
                <a:srgbClr val="000000"/>
              </a:solidFill>
              <a:latin typeface="Arial"/>
              <a:ea typeface="Arial"/>
              <a:cs typeface="Arial"/>
              <a:sym typeface="Arial"/>
            </a:endParaRPr>
          </a:p>
          <a:p>
            <a:pPr indent="-50800" lvl="0" marL="457200" marR="0" rtl="0" algn="l">
              <a:lnSpc>
                <a:spcPct val="90000"/>
              </a:lnSpc>
              <a:spcBef>
                <a:spcPts val="600"/>
              </a:spcBef>
              <a:spcAft>
                <a:spcPts val="0"/>
              </a:spcAft>
              <a:buClr>
                <a:srgbClr val="000000"/>
              </a:buClr>
              <a:buSzPct val="136351"/>
              <a:buFont typeface="Arial"/>
              <a:buNone/>
            </a:pPr>
            <a:r>
              <a:t/>
            </a:r>
            <a:endParaRPr b="0" i="0" sz="2400" u="none" cap="none" strike="noStrike">
              <a:solidFill>
                <a:schemeClr val="lt1"/>
              </a:solidFill>
              <a:latin typeface="Calibri"/>
              <a:ea typeface="Calibri"/>
              <a:cs typeface="Calibri"/>
              <a:sym typeface="Calibri"/>
            </a:endParaRPr>
          </a:p>
          <a:p>
            <a:pPr indent="-268473" lvl="0" marL="457200" marR="0" rtl="0" algn="l">
              <a:lnSpc>
                <a:spcPct val="90000"/>
              </a:lnSpc>
              <a:spcBef>
                <a:spcPts val="600"/>
              </a:spcBef>
              <a:spcAft>
                <a:spcPts val="0"/>
              </a:spcAft>
              <a:buClr>
                <a:srgbClr val="000000"/>
              </a:buClr>
              <a:buSzPct val="154414"/>
              <a:buFont typeface="Arial"/>
              <a:buChar char="•"/>
            </a:pPr>
            <a:r>
              <a:rPr b="0" i="0" lang="en-CA" sz="2400" u="none" cap="none" strike="noStrike">
                <a:solidFill>
                  <a:schemeClr val="lt1"/>
                </a:solidFill>
                <a:latin typeface="Calibri"/>
                <a:ea typeface="Calibri"/>
                <a:cs typeface="Calibri"/>
                <a:sym typeface="Calibri"/>
              </a:rPr>
              <a:t>Manage all areas outside 90% and 80% UD protection within 30km at 12% disturbance cap</a:t>
            </a:r>
            <a:endParaRPr b="0" i="0" sz="1800" u="none" cap="none" strike="noStrike">
              <a:solidFill>
                <a:srgbClr val="000000"/>
              </a:solidFill>
              <a:latin typeface="Arial"/>
              <a:ea typeface="Arial"/>
              <a:cs typeface="Arial"/>
              <a:sym typeface="Arial"/>
            </a:endParaRPr>
          </a:p>
          <a:p>
            <a:pPr indent="-268473" lvl="0" marL="457200" marR="0" rtl="0" algn="l">
              <a:lnSpc>
                <a:spcPct val="90000"/>
              </a:lnSpc>
              <a:spcBef>
                <a:spcPts val="600"/>
              </a:spcBef>
              <a:spcAft>
                <a:spcPts val="0"/>
              </a:spcAft>
              <a:buClr>
                <a:srgbClr val="000000"/>
              </a:buClr>
              <a:buSzPct val="154414"/>
              <a:buFont typeface="Arial"/>
              <a:buChar char="•"/>
            </a:pPr>
            <a:br>
              <a:rPr b="0" i="0" lang="en-CA" sz="2400" u="none" cap="none" strike="noStrike">
                <a:solidFill>
                  <a:schemeClr val="lt1"/>
                </a:solidFill>
                <a:latin typeface="Calibri"/>
                <a:ea typeface="Calibri"/>
                <a:cs typeface="Calibri"/>
                <a:sym typeface="Calibri"/>
              </a:rPr>
            </a:br>
            <a:endParaRPr b="0" i="0" sz="2400" u="none" cap="none" strike="noStrike">
              <a:solidFill>
                <a:schemeClr val="lt1"/>
              </a:solidFill>
              <a:latin typeface="Calibri"/>
              <a:ea typeface="Calibri"/>
              <a:cs typeface="Calibri"/>
              <a:sym typeface="Calibri"/>
            </a:endParaRPr>
          </a:p>
          <a:p>
            <a:pPr indent="177800" lvl="0" marL="0" marR="0" rtl="0" algn="l">
              <a:lnSpc>
                <a:spcPct val="90000"/>
              </a:lnSpc>
              <a:spcBef>
                <a:spcPts val="600"/>
              </a:spcBef>
              <a:spcAft>
                <a:spcPts val="0"/>
              </a:spcAft>
              <a:buClr>
                <a:srgbClr val="000000"/>
              </a:buClr>
              <a:buSzPct val="163621"/>
              <a:buFont typeface="Arial"/>
              <a:buNone/>
            </a:pPr>
            <a:r>
              <a:t/>
            </a:r>
            <a:endParaRPr b="0" i="0" sz="2000" u="none" cap="none" strike="noStrike">
              <a:solidFill>
                <a:schemeClr val="lt1"/>
              </a:solidFill>
              <a:latin typeface="Calibri"/>
              <a:ea typeface="Calibri"/>
              <a:cs typeface="Calibri"/>
              <a:sym typeface="Calibri"/>
            </a:endParaRPr>
          </a:p>
          <a:p>
            <a:pPr indent="177800" lvl="0" marL="0" marR="0" rtl="0" algn="l">
              <a:lnSpc>
                <a:spcPct val="90000"/>
              </a:lnSpc>
              <a:spcBef>
                <a:spcPts val="600"/>
              </a:spcBef>
              <a:spcAft>
                <a:spcPts val="0"/>
              </a:spcAft>
              <a:buClr>
                <a:srgbClr val="000000"/>
              </a:buClr>
              <a:buSzPct val="163621"/>
              <a:buFont typeface="Arial"/>
              <a:buNone/>
            </a:pPr>
            <a:r>
              <a:t/>
            </a:r>
            <a:endParaRPr b="0" i="0" sz="2000" u="none" cap="none" strike="noStrike">
              <a:solidFill>
                <a:schemeClr val="lt1"/>
              </a:solidFill>
              <a:latin typeface="Calibri"/>
              <a:ea typeface="Calibri"/>
              <a:cs typeface="Calibri"/>
              <a:sym typeface="Calibri"/>
            </a:endParaRPr>
          </a:p>
          <a:p>
            <a:pPr indent="-123570" lvl="0" marL="18535" marR="0" rtl="0" algn="l">
              <a:lnSpc>
                <a:spcPct val="90000"/>
              </a:lnSpc>
              <a:spcBef>
                <a:spcPts val="600"/>
              </a:spcBef>
              <a:spcAft>
                <a:spcPts val="600"/>
              </a:spcAft>
              <a:buClr>
                <a:srgbClr val="000000"/>
              </a:buClr>
              <a:buSzPct val="105189"/>
              <a:buFont typeface="Arial"/>
              <a:buChar char="•"/>
            </a:pPr>
            <a:r>
              <a:rPr b="0" i="0" lang="en-CA" sz="2000" u="none" cap="none" strike="noStrike">
                <a:solidFill>
                  <a:schemeClr val="lt1"/>
                </a:solidFill>
                <a:latin typeface="Calibri"/>
                <a:ea typeface="Calibri"/>
                <a:cs typeface="Calibri"/>
                <a:sym typeface="Calibri"/>
              </a:rPr>
              <a:t> </a:t>
            </a:r>
            <a:endParaRPr b="0" i="0" sz="2000" u="none" cap="none" strike="noStrike">
              <a:solidFill>
                <a:schemeClr val="lt1"/>
              </a:solidFill>
              <a:latin typeface="Calibri"/>
              <a:ea typeface="Calibri"/>
              <a:cs typeface="Calibri"/>
              <a:sym typeface="Calibri"/>
            </a:endParaRPr>
          </a:p>
        </p:txBody>
      </p:sp>
      <p:pic>
        <p:nvPicPr>
          <p:cNvPr id="342" name="Google Shape;342;p25"/>
          <p:cNvPicPr preferRelativeResize="0"/>
          <p:nvPr/>
        </p:nvPicPr>
        <p:blipFill rotWithShape="1">
          <a:blip r:embed="rId3">
            <a:alphaModFix/>
          </a:blip>
          <a:srcRect b="0" l="0" r="0" t="0"/>
          <a:stretch/>
        </p:blipFill>
        <p:spPr>
          <a:xfrm>
            <a:off x="6858300" y="0"/>
            <a:ext cx="5333700" cy="678298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7" name="Shape 347"/>
        <p:cNvGrpSpPr/>
        <p:nvPr/>
      </p:nvGrpSpPr>
      <p:grpSpPr>
        <a:xfrm>
          <a:off x="0" y="0"/>
          <a:ext cx="0" cy="0"/>
          <a:chOff x="0" y="0"/>
          <a:chExt cx="0" cy="0"/>
        </a:xfrm>
      </p:grpSpPr>
      <p:sp>
        <p:nvSpPr>
          <p:cNvPr id="348" name="Google Shape;348;p24"/>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9" name="Google Shape;349;p24"/>
          <p:cNvSpPr/>
          <p:nvPr/>
        </p:nvSpPr>
        <p:spPr>
          <a:xfrm>
            <a:off x="643278" y="4409267"/>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0" name="Google Shape;350;p24"/>
          <p:cNvSpPr txBox="1"/>
          <p:nvPr>
            <p:ph type="title"/>
          </p:nvPr>
        </p:nvSpPr>
        <p:spPr>
          <a:xfrm>
            <a:off x="301183" y="2584343"/>
            <a:ext cx="3939300" cy="13257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CA" sz="5600">
                <a:latin typeface="Calibri"/>
                <a:ea typeface="Calibri"/>
                <a:cs typeface="Calibri"/>
                <a:sym typeface="Calibri"/>
              </a:rPr>
              <a:t>Tier 3:</a:t>
            </a:r>
            <a:br>
              <a:rPr lang="en-CA" sz="5600">
                <a:latin typeface="Calibri"/>
                <a:ea typeface="Calibri"/>
                <a:cs typeface="Calibri"/>
                <a:sym typeface="Calibri"/>
              </a:rPr>
            </a:br>
            <a:r>
              <a:rPr lang="en-CA" sz="5600">
                <a:latin typeface="Calibri"/>
                <a:ea typeface="Calibri"/>
                <a:cs typeface="Calibri"/>
                <a:sym typeface="Calibri"/>
              </a:rPr>
              <a:t>Low probability of self-sustaining </a:t>
            </a:r>
            <a:endParaRPr/>
          </a:p>
        </p:txBody>
      </p:sp>
      <p:pic>
        <p:nvPicPr>
          <p:cNvPr id="351" name="Google Shape;351;p24"/>
          <p:cNvPicPr preferRelativeResize="0"/>
          <p:nvPr/>
        </p:nvPicPr>
        <p:blipFill rotWithShape="1">
          <a:blip r:embed="rId3">
            <a:alphaModFix/>
          </a:blip>
          <a:srcRect b="0" l="0" r="0" t="0"/>
          <a:stretch/>
        </p:blipFill>
        <p:spPr>
          <a:xfrm>
            <a:off x="4450925" y="180975"/>
            <a:ext cx="7642726" cy="6520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6" name="Shape 356"/>
        <p:cNvGrpSpPr/>
        <p:nvPr/>
      </p:nvGrpSpPr>
      <p:grpSpPr>
        <a:xfrm>
          <a:off x="0" y="0"/>
          <a:ext cx="0" cy="0"/>
          <a:chOff x="0" y="0"/>
          <a:chExt cx="0" cy="0"/>
        </a:xfrm>
      </p:grpSpPr>
      <p:sp>
        <p:nvSpPr>
          <p:cNvPr id="357" name="Google Shape;357;g252f6ac86dd_0_57"/>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58" name="Google Shape;358;g252f6ac86dd_0_57"/>
          <p:cNvPicPr preferRelativeResize="0"/>
          <p:nvPr/>
        </p:nvPicPr>
        <p:blipFill rotWithShape="1">
          <a:blip r:embed="rId3">
            <a:alphaModFix/>
          </a:blip>
          <a:srcRect b="-3" l="15815" r="5761" t="0"/>
          <a:stretch/>
        </p:blipFill>
        <p:spPr>
          <a:xfrm>
            <a:off x="192528" y="171716"/>
            <a:ext cx="3793268" cy="6514565"/>
          </a:xfrm>
          <a:prstGeom prst="rect">
            <a:avLst/>
          </a:prstGeom>
          <a:noFill/>
          <a:ln>
            <a:noFill/>
          </a:ln>
        </p:spPr>
      </p:pic>
      <p:pic>
        <p:nvPicPr>
          <p:cNvPr id="359" name="Google Shape;359;g252f6ac86dd_0_57"/>
          <p:cNvPicPr preferRelativeResize="0"/>
          <p:nvPr/>
        </p:nvPicPr>
        <p:blipFill rotWithShape="1">
          <a:blip r:embed="rId4">
            <a:alphaModFix/>
          </a:blip>
          <a:srcRect b="-3" l="9106" r="13678" t="0"/>
          <a:stretch/>
        </p:blipFill>
        <p:spPr>
          <a:xfrm>
            <a:off x="4184538" y="171716"/>
            <a:ext cx="3822924" cy="6514565"/>
          </a:xfrm>
          <a:prstGeom prst="rect">
            <a:avLst/>
          </a:prstGeom>
          <a:noFill/>
          <a:ln>
            <a:noFill/>
          </a:ln>
        </p:spPr>
      </p:pic>
      <p:pic>
        <p:nvPicPr>
          <p:cNvPr id="360" name="Google Shape;360;g252f6ac86dd_0_57"/>
          <p:cNvPicPr preferRelativeResize="0"/>
          <p:nvPr/>
        </p:nvPicPr>
        <p:blipFill rotWithShape="1">
          <a:blip r:embed="rId5">
            <a:alphaModFix/>
          </a:blip>
          <a:srcRect b="-3" l="14225" r="11721" t="0"/>
          <a:stretch/>
        </p:blipFill>
        <p:spPr>
          <a:xfrm>
            <a:off x="8188032" y="171716"/>
            <a:ext cx="3799007" cy="651456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20a6f881c13_0_24"/>
          <p:cNvSpPr txBox="1"/>
          <p:nvPr>
            <p:ph type="title"/>
          </p:nvPr>
        </p:nvSpPr>
        <p:spPr>
          <a:xfrm>
            <a:off x="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CA"/>
              <a:t>All tiers </a:t>
            </a:r>
            <a:endParaRPr/>
          </a:p>
        </p:txBody>
      </p:sp>
      <p:pic>
        <p:nvPicPr>
          <p:cNvPr id="367" name="Google Shape;367;g20a6f881c13_0_24"/>
          <p:cNvPicPr preferRelativeResize="0"/>
          <p:nvPr/>
        </p:nvPicPr>
        <p:blipFill rotWithShape="1">
          <a:blip r:embed="rId3">
            <a:alphaModFix/>
          </a:blip>
          <a:srcRect b="0" l="0" r="0" t="0"/>
          <a:stretch/>
        </p:blipFill>
        <p:spPr>
          <a:xfrm>
            <a:off x="3397725" y="137150"/>
            <a:ext cx="4486776" cy="64631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sp>
        <p:nvSpPr>
          <p:cNvPr id="373" name="Google Shape;373;g20a6f881c13_0_31"/>
          <p:cNvSpPr/>
          <p:nvPr/>
        </p:nvSpPr>
        <p:spPr>
          <a:xfrm>
            <a:off x="0" y="0"/>
            <a:ext cx="12192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4" name="Google Shape;374;g20a6f881c13_0_31"/>
          <p:cNvSpPr txBox="1"/>
          <p:nvPr>
            <p:ph type="title"/>
          </p:nvPr>
        </p:nvSpPr>
        <p:spPr>
          <a:xfrm>
            <a:off x="908454" y="1360481"/>
            <a:ext cx="4605340"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1800"/>
              <a:buNone/>
            </a:pPr>
            <a:r>
              <a:rPr lang="en-CA" sz="5000">
                <a:solidFill>
                  <a:schemeClr val="lt1"/>
                </a:solidFill>
                <a:latin typeface="Arial"/>
                <a:ea typeface="Arial"/>
                <a:cs typeface="Arial"/>
                <a:sym typeface="Arial"/>
              </a:rPr>
              <a:t>Questions on what we have covered so far?</a:t>
            </a:r>
            <a:endParaRPr/>
          </a:p>
        </p:txBody>
      </p:sp>
      <p:pic>
        <p:nvPicPr>
          <p:cNvPr id="375" name="Google Shape;375;g20a6f881c13_0_31"/>
          <p:cNvPicPr preferRelativeResize="0"/>
          <p:nvPr/>
        </p:nvPicPr>
        <p:blipFill rotWithShape="1">
          <a:blip r:embed="rId3">
            <a:alphaModFix/>
          </a:blip>
          <a:srcRect b="0" l="0" r="2356" t="0"/>
          <a:stretch/>
        </p:blipFill>
        <p:spPr>
          <a:xfrm>
            <a:off x="7115177" y="115193"/>
            <a:ext cx="4950618" cy="6627614"/>
          </a:xfrm>
          <a:prstGeom prst="rect">
            <a:avLst/>
          </a:prstGeom>
          <a:noFill/>
          <a:ln>
            <a:noFill/>
          </a:ln>
        </p:spPr>
      </p:pic>
      <p:cxnSp>
        <p:nvCxnSpPr>
          <p:cNvPr id="376" name="Google Shape;376;g20a6f881c13_0_31"/>
          <p:cNvCxnSpPr/>
          <p:nvPr/>
        </p:nvCxnSpPr>
        <p:spPr>
          <a:xfrm>
            <a:off x="7115176" y="115193"/>
            <a:ext cx="0" cy="6627614"/>
          </a:xfrm>
          <a:prstGeom prst="straightConnector1">
            <a:avLst/>
          </a:prstGeom>
          <a:noFill/>
          <a:ln cap="flat" cmpd="sng" w="12700">
            <a:solidFill>
              <a:schemeClr val="accent2"/>
            </a:solidFill>
            <a:prstDash val="solid"/>
            <a:round/>
            <a:headEnd len="sm" w="sm" type="none"/>
            <a:tailEnd len="sm" w="sm" type="none"/>
          </a:ln>
        </p:spPr>
      </p:cxnSp>
      <p:sp>
        <p:nvSpPr>
          <p:cNvPr id="377" name="Google Shape;377;g20a6f881c13_0_31"/>
          <p:cNvSpPr/>
          <p:nvPr/>
        </p:nvSpPr>
        <p:spPr>
          <a:xfrm>
            <a:off x="126206" y="115193"/>
            <a:ext cx="11939588" cy="6627614"/>
          </a:xfrm>
          <a:prstGeom prst="rect">
            <a:avLst/>
          </a:prstGeom>
          <a:noFill/>
          <a:ln cap="flat" cmpd="sng" w="127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52f6ac86dd_2_1"/>
          <p:cNvSpPr txBox="1"/>
          <p:nvPr>
            <p:ph type="title"/>
          </p:nvPr>
        </p:nvSpPr>
        <p:spPr>
          <a:xfrm>
            <a:off x="71955" y="40436"/>
            <a:ext cx="10713600" cy="15534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1800"/>
              <a:buNone/>
            </a:pPr>
            <a:r>
              <a:rPr b="1" lang="en-CA" sz="3900">
                <a:latin typeface="Calibri"/>
                <a:ea typeface="Calibri"/>
                <a:cs typeface="Calibri"/>
                <a:sym typeface="Calibri"/>
              </a:rPr>
              <a:t>Social, Economic, and Environmental Indicators for Proposed Caribou Habitat Protection Scenarios</a:t>
            </a:r>
            <a:endParaRPr b="1" sz="3900">
              <a:latin typeface="Calibri"/>
              <a:ea typeface="Calibri"/>
              <a:cs typeface="Calibri"/>
              <a:sym typeface="Calibri"/>
            </a:endParaRPr>
          </a:p>
        </p:txBody>
      </p:sp>
      <p:sp>
        <p:nvSpPr>
          <p:cNvPr id="384" name="Google Shape;384;g252f6ac86dd_2_1"/>
          <p:cNvSpPr txBox="1"/>
          <p:nvPr>
            <p:ph idx="1" type="body"/>
          </p:nvPr>
        </p:nvSpPr>
        <p:spPr>
          <a:xfrm>
            <a:off x="-374425" y="1593824"/>
            <a:ext cx="6740700" cy="5115300"/>
          </a:xfrm>
          <a:prstGeom prst="rect">
            <a:avLst/>
          </a:prstGeom>
          <a:noFill/>
          <a:ln>
            <a:noFill/>
          </a:ln>
        </p:spPr>
        <p:txBody>
          <a:bodyPr anchorCtr="0" anchor="t" bIns="45700" lIns="91425" spcFirstLastPara="1" rIns="91425" wrap="square" tIns="45700">
            <a:normAutofit/>
          </a:bodyPr>
          <a:lstStyle/>
          <a:p>
            <a:pPr indent="0" lvl="0" marL="457200" rtl="0" algn="l">
              <a:lnSpc>
                <a:spcPct val="90000"/>
              </a:lnSpc>
              <a:spcBef>
                <a:spcPts val="1000"/>
              </a:spcBef>
              <a:spcAft>
                <a:spcPts val="0"/>
              </a:spcAft>
              <a:buNone/>
            </a:pPr>
            <a:r>
              <a:rPr lang="en-CA"/>
              <a:t>Community economic profiles</a:t>
            </a:r>
            <a:endParaRPr/>
          </a:p>
          <a:p>
            <a:pPr indent="-352167" lvl="1" marL="914400" rtl="0" algn="l">
              <a:lnSpc>
                <a:spcPct val="90000"/>
              </a:lnSpc>
              <a:spcBef>
                <a:spcPts val="500"/>
              </a:spcBef>
              <a:spcAft>
                <a:spcPts val="0"/>
              </a:spcAft>
              <a:buSzPts val="1946"/>
              <a:buChar char="•"/>
            </a:pPr>
            <a:r>
              <a:rPr lang="en-CA"/>
              <a:t>The role of forestry</a:t>
            </a:r>
            <a:endParaRPr/>
          </a:p>
          <a:p>
            <a:pPr indent="-228600" lvl="1" marL="914400" rtl="0" algn="l">
              <a:lnSpc>
                <a:spcPct val="90000"/>
              </a:lnSpc>
              <a:spcBef>
                <a:spcPts val="500"/>
              </a:spcBef>
              <a:spcAft>
                <a:spcPts val="0"/>
              </a:spcAft>
              <a:buSzPts val="1946"/>
              <a:buNone/>
            </a:pPr>
            <a:r>
              <a:t/>
            </a:r>
            <a:endParaRPr/>
          </a:p>
          <a:p>
            <a:pPr indent="0" lvl="0" marL="457200" rtl="0" algn="l">
              <a:lnSpc>
                <a:spcPct val="90000"/>
              </a:lnSpc>
              <a:spcBef>
                <a:spcPts val="1000"/>
              </a:spcBef>
              <a:spcAft>
                <a:spcPts val="0"/>
              </a:spcAft>
              <a:buNone/>
            </a:pPr>
            <a:r>
              <a:rPr lang="en-CA"/>
              <a:t>Timber Supply </a:t>
            </a:r>
            <a:r>
              <a:rPr lang="en-CA" sz="3000"/>
              <a:t>Impacts</a:t>
            </a:r>
            <a:endParaRPr/>
          </a:p>
          <a:p>
            <a:pPr indent="-352167" lvl="1" marL="914400" rtl="0" algn="l">
              <a:lnSpc>
                <a:spcPct val="90000"/>
              </a:lnSpc>
              <a:spcBef>
                <a:spcPts val="500"/>
              </a:spcBef>
              <a:spcAft>
                <a:spcPts val="0"/>
              </a:spcAft>
              <a:buSzPts val="1946"/>
              <a:buChar char="•"/>
            </a:pPr>
            <a:r>
              <a:rPr lang="en-CA"/>
              <a:t>By Protection scenario &amp;  Timber Supply Area</a:t>
            </a:r>
            <a:endParaRPr/>
          </a:p>
          <a:p>
            <a:pPr indent="-228600" lvl="1" marL="914400" rtl="0" algn="l">
              <a:lnSpc>
                <a:spcPct val="90000"/>
              </a:lnSpc>
              <a:spcBef>
                <a:spcPts val="500"/>
              </a:spcBef>
              <a:spcAft>
                <a:spcPts val="0"/>
              </a:spcAft>
              <a:buSzPts val="1946"/>
              <a:buNone/>
            </a:pPr>
            <a:r>
              <a:t/>
            </a:r>
            <a:endParaRPr/>
          </a:p>
          <a:p>
            <a:pPr indent="0" lvl="0" marL="457200" rtl="0" algn="l">
              <a:lnSpc>
                <a:spcPct val="90000"/>
              </a:lnSpc>
              <a:spcBef>
                <a:spcPts val="1000"/>
              </a:spcBef>
              <a:spcAft>
                <a:spcPts val="0"/>
              </a:spcAft>
              <a:buNone/>
            </a:pPr>
            <a:r>
              <a:rPr lang="en-CA"/>
              <a:t>Potential economic benefits of increased caribou conservation</a:t>
            </a:r>
            <a:endParaRPr/>
          </a:p>
          <a:p>
            <a:pPr indent="-352167" lvl="1" marL="914400" rtl="0" algn="l">
              <a:lnSpc>
                <a:spcPct val="90000"/>
              </a:lnSpc>
              <a:spcBef>
                <a:spcPts val="500"/>
              </a:spcBef>
              <a:spcAft>
                <a:spcPts val="0"/>
              </a:spcAft>
              <a:buSzPts val="1946"/>
              <a:buChar char="•"/>
            </a:pPr>
            <a:r>
              <a:rPr lang="en-CA"/>
              <a:t>Forest Carbon Offsets</a:t>
            </a:r>
            <a:endParaRPr/>
          </a:p>
          <a:p>
            <a:pPr indent="-352167" lvl="1" marL="914400" rtl="0" algn="l">
              <a:lnSpc>
                <a:spcPct val="90000"/>
              </a:lnSpc>
              <a:spcBef>
                <a:spcPts val="500"/>
              </a:spcBef>
              <a:spcAft>
                <a:spcPts val="0"/>
              </a:spcAft>
              <a:buSzPts val="1946"/>
              <a:buChar char="•"/>
            </a:pPr>
            <a:r>
              <a:rPr lang="en-CA"/>
              <a:t>Restoration Economy</a:t>
            </a:r>
            <a:endParaRPr/>
          </a:p>
          <a:p>
            <a:pPr indent="-352167" lvl="1" marL="914400" rtl="0" algn="l">
              <a:lnSpc>
                <a:spcPct val="90000"/>
              </a:lnSpc>
              <a:spcBef>
                <a:spcPts val="500"/>
              </a:spcBef>
              <a:spcAft>
                <a:spcPts val="0"/>
              </a:spcAft>
              <a:buSzPts val="1946"/>
              <a:buChar char="•"/>
            </a:pPr>
            <a:r>
              <a:rPr lang="en-CA"/>
              <a:t>Conservation Funding</a:t>
            </a:r>
            <a:endParaRPr/>
          </a:p>
          <a:p>
            <a:pPr indent="-228600" lvl="1" marL="914400" rtl="0" algn="l">
              <a:lnSpc>
                <a:spcPct val="90000"/>
              </a:lnSpc>
              <a:spcBef>
                <a:spcPts val="500"/>
              </a:spcBef>
              <a:spcAft>
                <a:spcPts val="0"/>
              </a:spcAft>
              <a:buSzPts val="1946"/>
              <a:buNone/>
            </a:pPr>
            <a:r>
              <a:t/>
            </a:r>
            <a:endParaRPr/>
          </a:p>
        </p:txBody>
      </p:sp>
      <p:pic>
        <p:nvPicPr>
          <p:cNvPr id="385" name="Google Shape;385;g252f6ac86dd_2_1"/>
          <p:cNvPicPr preferRelativeResize="0"/>
          <p:nvPr/>
        </p:nvPicPr>
        <p:blipFill>
          <a:blip r:embed="rId3">
            <a:alphaModFix/>
          </a:blip>
          <a:stretch>
            <a:fillRect/>
          </a:stretch>
        </p:blipFill>
        <p:spPr>
          <a:xfrm>
            <a:off x="6501525" y="1862500"/>
            <a:ext cx="5607649" cy="3737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
          <p:cNvSpPr txBox="1"/>
          <p:nvPr>
            <p:ph type="title"/>
          </p:nvPr>
        </p:nvSpPr>
        <p:spPr>
          <a:xfrm>
            <a:off x="271138" y="3875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rPr b="1" lang="en-CA" sz="3600">
                <a:latin typeface="Calibri"/>
                <a:ea typeface="Calibri"/>
                <a:cs typeface="Calibri"/>
                <a:sym typeface="Calibri"/>
              </a:rPr>
              <a:t>Labour Force Participation by Sector: </a:t>
            </a:r>
            <a:r>
              <a:rPr lang="en-CA" sz="3600">
                <a:latin typeface="Calibri"/>
                <a:ea typeface="Calibri"/>
                <a:cs typeface="Calibri"/>
                <a:sym typeface="Calibri"/>
              </a:rPr>
              <a:t>Key Communities</a:t>
            </a:r>
            <a:endParaRPr sz="3600">
              <a:latin typeface="Calibri"/>
              <a:ea typeface="Calibri"/>
              <a:cs typeface="Calibri"/>
              <a:sym typeface="Calibri"/>
            </a:endParaRPr>
          </a:p>
        </p:txBody>
      </p:sp>
      <p:sp>
        <p:nvSpPr>
          <p:cNvPr id="392" name="Google Shape;392;p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lt1"/>
              </a:buClr>
              <a:buSzPts val="1800"/>
              <a:buNone/>
            </a:pPr>
            <a:r>
              <a:t/>
            </a:r>
            <a:endParaRPr/>
          </a:p>
        </p:txBody>
      </p:sp>
      <p:sp>
        <p:nvSpPr>
          <p:cNvPr id="393" name="Google Shape;393;p3"/>
          <p:cNvSpPr txBox="1"/>
          <p:nvPr>
            <p:ph idx="2" type="body"/>
          </p:nvPr>
        </p:nvSpPr>
        <p:spPr>
          <a:xfrm>
            <a:off x="7162800" y="1515455"/>
            <a:ext cx="4831976" cy="2984785"/>
          </a:xfrm>
          <a:prstGeom prst="rect">
            <a:avLst/>
          </a:prstGeom>
          <a:noFill/>
          <a:ln>
            <a:noFill/>
          </a:ln>
        </p:spPr>
        <p:txBody>
          <a:bodyPr anchorCtr="0" anchor="t" bIns="45700" lIns="91425" spcFirstLastPara="1" rIns="91425" wrap="square" tIns="45700">
            <a:normAutofit fontScale="70000" lnSpcReduction="20000"/>
          </a:bodyPr>
          <a:lstStyle/>
          <a:p>
            <a:pPr indent="-285750" lvl="0" marL="285750" rtl="0" algn="l">
              <a:lnSpc>
                <a:spcPct val="90000"/>
              </a:lnSpc>
              <a:spcBef>
                <a:spcPts val="1000"/>
              </a:spcBef>
              <a:spcAft>
                <a:spcPts val="0"/>
              </a:spcAft>
              <a:buSzPct val="91836"/>
              <a:buFont typeface="Arial"/>
              <a:buChar char="•"/>
            </a:pPr>
            <a:r>
              <a:rPr lang="en-CA"/>
              <a:t>Charts show top 5 sectors, plus forestry</a:t>
            </a:r>
            <a:endParaRPr/>
          </a:p>
          <a:p>
            <a:pPr indent="-285750" lvl="0" marL="285750" rtl="0" algn="l">
              <a:lnSpc>
                <a:spcPct val="90000"/>
              </a:lnSpc>
              <a:spcBef>
                <a:spcPts val="1600"/>
              </a:spcBef>
              <a:spcAft>
                <a:spcPts val="0"/>
              </a:spcAft>
              <a:buSzPct val="91836"/>
              <a:buFont typeface="Arial"/>
              <a:buChar char="•"/>
            </a:pPr>
            <a:r>
              <a:rPr lang="en-CA"/>
              <a:t>Health care, Retail, Construction, Tourism (Accom/Food) are top regional employment sectors</a:t>
            </a:r>
            <a:endParaRPr/>
          </a:p>
          <a:p>
            <a:pPr indent="-285750" lvl="0" marL="285750" rtl="0" algn="l">
              <a:lnSpc>
                <a:spcPct val="90000"/>
              </a:lnSpc>
              <a:spcBef>
                <a:spcPts val="1600"/>
              </a:spcBef>
              <a:spcAft>
                <a:spcPts val="0"/>
              </a:spcAft>
              <a:buSzPct val="91836"/>
              <a:buFont typeface="Arial"/>
              <a:buChar char="•"/>
            </a:pPr>
            <a:r>
              <a:rPr b="1" lang="en-CA">
                <a:solidFill>
                  <a:srgbClr val="92D050"/>
                </a:solidFill>
              </a:rPr>
              <a:t>Forestry </a:t>
            </a:r>
            <a:r>
              <a:rPr lang="en-CA"/>
              <a:t>(</a:t>
            </a:r>
            <a:r>
              <a:rPr b="1" lang="en-CA">
                <a:solidFill>
                  <a:srgbClr val="92D050"/>
                </a:solidFill>
              </a:rPr>
              <a:t>green</a:t>
            </a:r>
            <a:r>
              <a:rPr lang="en-CA"/>
              <a:t>) is a top source of employment in Nakusp and Clearwater</a:t>
            </a:r>
            <a:endParaRPr/>
          </a:p>
          <a:p>
            <a:pPr indent="-285750" lvl="0" marL="285750" rtl="0" algn="l">
              <a:lnSpc>
                <a:spcPct val="90000"/>
              </a:lnSpc>
              <a:spcBef>
                <a:spcPts val="1600"/>
              </a:spcBef>
              <a:spcAft>
                <a:spcPts val="0"/>
              </a:spcAft>
              <a:buSzPct val="91836"/>
              <a:buFont typeface="Arial"/>
              <a:buChar char="•"/>
            </a:pPr>
            <a:r>
              <a:rPr lang="en-CA"/>
              <a:t>Forestry is a smaller source of employment in Revelstoke, Sicamous, Golden, Salmon Arm</a:t>
            </a:r>
            <a:endParaRPr/>
          </a:p>
          <a:p>
            <a:pPr indent="-228600" lvl="0" marL="457200" rtl="0" algn="l">
              <a:lnSpc>
                <a:spcPct val="90000"/>
              </a:lnSpc>
              <a:spcBef>
                <a:spcPts val="1000"/>
              </a:spcBef>
              <a:spcAft>
                <a:spcPts val="0"/>
              </a:spcAft>
              <a:buClr>
                <a:schemeClr val="lt1"/>
              </a:buClr>
              <a:buSzPct val="91836"/>
              <a:buNone/>
            </a:pPr>
            <a:r>
              <a:t/>
            </a:r>
            <a:endParaRPr/>
          </a:p>
        </p:txBody>
      </p:sp>
      <p:pic>
        <p:nvPicPr>
          <p:cNvPr id="394" name="Google Shape;394;p3"/>
          <p:cNvPicPr preferRelativeResize="0"/>
          <p:nvPr/>
        </p:nvPicPr>
        <p:blipFill rotWithShape="1">
          <a:blip r:embed="rId3">
            <a:alphaModFix/>
          </a:blip>
          <a:srcRect b="0" l="2244" r="33216" t="17879"/>
          <a:stretch/>
        </p:blipFill>
        <p:spPr>
          <a:xfrm>
            <a:off x="271138" y="1515455"/>
            <a:ext cx="6626641" cy="4742842"/>
          </a:xfrm>
          <a:prstGeom prst="rect">
            <a:avLst/>
          </a:prstGeom>
          <a:noFill/>
          <a:ln>
            <a:noFill/>
          </a:ln>
        </p:spPr>
      </p:pic>
      <p:pic>
        <p:nvPicPr>
          <p:cNvPr id="395" name="Google Shape;395;p3"/>
          <p:cNvPicPr preferRelativeResize="0"/>
          <p:nvPr/>
        </p:nvPicPr>
        <p:blipFill rotWithShape="1">
          <a:blip r:embed="rId4">
            <a:alphaModFix/>
          </a:blip>
          <a:srcRect b="213" l="22576" r="22159" t="56518"/>
          <a:stretch/>
        </p:blipFill>
        <p:spPr>
          <a:xfrm>
            <a:off x="8223037" y="4500239"/>
            <a:ext cx="2427034" cy="218068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g252f6ac86dd_0_71"/>
          <p:cNvSpPr txBox="1"/>
          <p:nvPr>
            <p:ph type="title"/>
          </p:nvPr>
        </p:nvSpPr>
        <p:spPr>
          <a:xfrm>
            <a:off x="838200" y="246050"/>
            <a:ext cx="10515600" cy="876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58064"/>
              <a:buNone/>
            </a:pPr>
            <a:r>
              <a:rPr lang="en-CA" sz="3100"/>
              <a:t>The following numbers do not include the 30 km buffer areas managed to a 12% disturbance cap within the non-priority herds. The Volume impact is being recalculated.</a:t>
            </a:r>
            <a:endParaRPr sz="3100"/>
          </a:p>
        </p:txBody>
      </p:sp>
      <p:sp>
        <p:nvSpPr>
          <p:cNvPr id="402" name="Google Shape;402;g252f6ac86dd_0_71"/>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sp>
        <p:nvSpPr>
          <p:cNvPr id="403" name="Google Shape;403;g252f6ac86dd_0_71"/>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404" name="Google Shape;404;g252f6ac86dd_0_71"/>
          <p:cNvPicPr preferRelativeResize="0"/>
          <p:nvPr/>
        </p:nvPicPr>
        <p:blipFill rotWithShape="1">
          <a:blip r:embed="rId3">
            <a:alphaModFix/>
          </a:blip>
          <a:srcRect b="29596" l="0" r="0" t="21990"/>
          <a:stretch/>
        </p:blipFill>
        <p:spPr>
          <a:xfrm>
            <a:off x="557450" y="1279450"/>
            <a:ext cx="11055326" cy="2022550"/>
          </a:xfrm>
          <a:prstGeom prst="rect">
            <a:avLst/>
          </a:prstGeom>
          <a:noFill/>
          <a:ln>
            <a:noFill/>
          </a:ln>
        </p:spPr>
      </p:pic>
      <p:pic>
        <p:nvPicPr>
          <p:cNvPr id="405" name="Google Shape;405;g252f6ac86dd_0_71"/>
          <p:cNvPicPr preferRelativeResize="0"/>
          <p:nvPr/>
        </p:nvPicPr>
        <p:blipFill rotWithShape="1">
          <a:blip r:embed="rId4">
            <a:alphaModFix/>
          </a:blip>
          <a:srcRect b="8280" l="21904" r="21338" t="34974"/>
          <a:stretch/>
        </p:blipFill>
        <p:spPr>
          <a:xfrm>
            <a:off x="557448" y="3306590"/>
            <a:ext cx="5717512" cy="3215474"/>
          </a:xfrm>
          <a:prstGeom prst="rect">
            <a:avLst/>
          </a:prstGeom>
          <a:noFill/>
          <a:ln>
            <a:noFill/>
          </a:ln>
        </p:spPr>
      </p:pic>
      <p:pic>
        <p:nvPicPr>
          <p:cNvPr id="406" name="Google Shape;406;g252f6ac86dd_0_71"/>
          <p:cNvPicPr preferRelativeResize="0"/>
          <p:nvPr/>
        </p:nvPicPr>
        <p:blipFill rotWithShape="1">
          <a:blip r:embed="rId5">
            <a:alphaModFix/>
          </a:blip>
          <a:srcRect b="0" l="0" r="0" t="0"/>
          <a:stretch/>
        </p:blipFill>
        <p:spPr>
          <a:xfrm>
            <a:off x="6273666" y="3306591"/>
            <a:ext cx="5339104" cy="321547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
          <p:cNvSpPr txBox="1"/>
          <p:nvPr>
            <p:ph type="title"/>
          </p:nvPr>
        </p:nvSpPr>
        <p:spPr>
          <a:xfrm>
            <a:off x="838200" y="11140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rPr b="1" lang="en-CA" sz="3600">
                <a:latin typeface="Calibri"/>
                <a:ea typeface="Calibri"/>
                <a:cs typeface="Calibri"/>
                <a:sym typeface="Calibri"/>
              </a:rPr>
              <a:t>Even without increased conservation for Caribou and Old Growth, Timber Supply is projected to decline</a:t>
            </a:r>
            <a:endParaRPr sz="3600">
              <a:latin typeface="Calibri"/>
              <a:ea typeface="Calibri"/>
              <a:cs typeface="Calibri"/>
              <a:sym typeface="Calibri"/>
            </a:endParaRPr>
          </a:p>
        </p:txBody>
      </p:sp>
      <p:pic>
        <p:nvPicPr>
          <p:cNvPr id="413" name="Google Shape;413;p4"/>
          <p:cNvPicPr preferRelativeResize="0"/>
          <p:nvPr>
            <p:ph idx="2" type="body"/>
          </p:nvPr>
        </p:nvPicPr>
        <p:blipFill rotWithShape="1">
          <a:blip r:embed="rId3">
            <a:alphaModFix/>
          </a:blip>
          <a:srcRect b="23230" l="28309" r="38603" t="36574"/>
          <a:stretch/>
        </p:blipFill>
        <p:spPr>
          <a:xfrm>
            <a:off x="2637556" y="2091773"/>
            <a:ext cx="6440638" cy="4401102"/>
          </a:xfrm>
          <a:prstGeom prst="rect">
            <a:avLst/>
          </a:prstGeom>
          <a:noFill/>
          <a:ln>
            <a:noFill/>
          </a:ln>
        </p:spPr>
      </p:pic>
      <p:sp>
        <p:nvSpPr>
          <p:cNvPr id="414" name="Google Shape;414;p4"/>
          <p:cNvSpPr txBox="1"/>
          <p:nvPr>
            <p:ph idx="1" type="body"/>
          </p:nvPr>
        </p:nvSpPr>
        <p:spPr>
          <a:xfrm>
            <a:off x="3868271" y="1509713"/>
            <a:ext cx="3617259" cy="608331"/>
          </a:xfrm>
          <a:prstGeom prst="rect">
            <a:avLst/>
          </a:prstGeom>
          <a:noFill/>
          <a:ln>
            <a:noFill/>
          </a:ln>
        </p:spPr>
        <p:txBody>
          <a:bodyPr anchorCtr="0" anchor="t" bIns="45700" lIns="91425" spcFirstLastPara="1" rIns="91425" wrap="square" tIns="45700">
            <a:spAutoFit/>
          </a:bodyPr>
          <a:lstStyle/>
          <a:p>
            <a:pPr indent="0" lvl="0" marL="114300" rtl="0" algn="l">
              <a:lnSpc>
                <a:spcPct val="90000"/>
              </a:lnSpc>
              <a:spcBef>
                <a:spcPts val="1000"/>
              </a:spcBef>
              <a:spcAft>
                <a:spcPts val="0"/>
              </a:spcAft>
              <a:buSzPts val="1800"/>
              <a:buNone/>
            </a:pPr>
            <a:r>
              <a:rPr lang="en-CA"/>
              <a:t>Revelstoke TSR</a:t>
            </a:r>
            <a:endParaRPr/>
          </a:p>
        </p:txBody>
      </p:sp>
      <p:sp>
        <p:nvSpPr>
          <p:cNvPr id="415" name="Google Shape;415;p4"/>
          <p:cNvSpPr txBox="1"/>
          <p:nvPr/>
        </p:nvSpPr>
        <p:spPr>
          <a:xfrm>
            <a:off x="3474720" y="6361990"/>
            <a:ext cx="5303520" cy="400110"/>
          </a:xfrm>
          <a:prstGeom prst="rect">
            <a:avLst/>
          </a:prstGeom>
          <a:noFill/>
          <a:ln>
            <a:noFill/>
          </a:ln>
        </p:spPr>
        <p:txBody>
          <a:bodyPr anchorCtr="0" anchor="t" bIns="45700" lIns="91425" spcFirstLastPara="1" rIns="91425" wrap="square" tIns="45700">
            <a:spAutoFit/>
          </a:bodyPr>
          <a:lstStyle/>
          <a:p>
            <a:pPr indent="-228600" lvl="0" marL="228600" marR="0" rtl="0" algn="l">
              <a:lnSpc>
                <a:spcPct val="100000"/>
              </a:lnSpc>
              <a:spcBef>
                <a:spcPts val="0"/>
              </a:spcBef>
              <a:spcAft>
                <a:spcPts val="0"/>
              </a:spcAft>
              <a:buClr>
                <a:srgbClr val="000000"/>
              </a:buClr>
              <a:buSzPts val="1000"/>
              <a:buFont typeface="Arial"/>
              <a:buAutoNum type="arabicPlain" startAt="2011"/>
            </a:pPr>
            <a:r>
              <a:rPr b="0" i="1" lang="en-CA" sz="1000" u="none" cap="none" strike="noStrike">
                <a:solidFill>
                  <a:srgbClr val="000000"/>
                </a:solidFill>
                <a:latin typeface="Arial"/>
                <a:ea typeface="Arial"/>
                <a:cs typeface="Arial"/>
                <a:sym typeface="Arial"/>
              </a:rPr>
              <a:t> TSR: </a:t>
            </a:r>
            <a:r>
              <a:rPr b="0" i="0" lang="en-CA" sz="1000" u="none" cap="none" strike="noStrike">
                <a:solidFill>
                  <a:srgbClr val="000000"/>
                </a:solidFill>
                <a:latin typeface="Arial"/>
                <a:ea typeface="Arial"/>
                <a:cs typeface="Arial"/>
                <a:sym typeface="Arial"/>
              </a:rPr>
              <a:t>In 2011, timber supply was anticipated / planned to decline by ~ 40% by 2040.</a:t>
            </a:r>
            <a:r>
              <a:rPr b="0" i="1" lang="en-CA" sz="800" u="none" cap="none" strike="noStrike">
                <a:solidFill>
                  <a:srgbClr val="000000"/>
                </a:solidFill>
                <a:latin typeface="Arial"/>
                <a:ea typeface="Arial"/>
                <a:cs typeface="Arial"/>
                <a:sym typeface="Arial"/>
              </a:rPr>
              <a:t> </a:t>
            </a:r>
            <a:endParaRPr b="0" i="0" sz="800" u="none" cap="none" strike="noStrike">
              <a:solidFill>
                <a:srgbClr val="000000"/>
              </a:solidFill>
              <a:latin typeface="Arial"/>
              <a:ea typeface="Arial"/>
              <a:cs typeface="Arial"/>
              <a:sym typeface="Arial"/>
            </a:endParaRPr>
          </a:p>
          <a:p>
            <a:pPr indent="-165100" lvl="0" marL="228600" marR="0" rtl="0" algn="l">
              <a:lnSpc>
                <a:spcPct val="100000"/>
              </a:lnSpc>
              <a:spcBef>
                <a:spcPts val="0"/>
              </a:spcBef>
              <a:spcAft>
                <a:spcPts val="0"/>
              </a:spcAft>
              <a:buClr>
                <a:srgbClr val="000000"/>
              </a:buClr>
              <a:buSzPts val="1000"/>
              <a:buFont typeface="Arial"/>
              <a:buNone/>
            </a:pPr>
            <a:r>
              <a:t/>
            </a:r>
            <a:endParaRPr b="0" i="1" sz="1000" u="none" cap="none" strike="noStrike">
              <a:solidFill>
                <a:srgbClr val="000000"/>
              </a:solidFill>
              <a:latin typeface="Arial"/>
              <a:ea typeface="Arial"/>
              <a:cs typeface="Arial"/>
              <a:sym typeface="Arial"/>
            </a:endParaRPr>
          </a:p>
        </p:txBody>
      </p:sp>
      <p:pic>
        <p:nvPicPr>
          <p:cNvPr id="416" name="Google Shape;416;p4"/>
          <p:cNvPicPr preferRelativeResize="0"/>
          <p:nvPr/>
        </p:nvPicPr>
        <p:blipFill rotWithShape="1">
          <a:blip r:embed="rId3">
            <a:alphaModFix/>
          </a:blip>
          <a:srcRect b="23230" l="28309" r="38603" t="36574"/>
          <a:stretch/>
        </p:blipFill>
        <p:spPr>
          <a:xfrm>
            <a:off x="2637556" y="2039466"/>
            <a:ext cx="6440638" cy="4401102"/>
          </a:xfrm>
          <a:prstGeom prst="rect">
            <a:avLst/>
          </a:prstGeom>
          <a:noFill/>
          <a:ln>
            <a:noFill/>
          </a:ln>
        </p:spPr>
      </p:pic>
      <p:sp>
        <p:nvSpPr>
          <p:cNvPr id="417" name="Google Shape;417;p4"/>
          <p:cNvSpPr txBox="1"/>
          <p:nvPr/>
        </p:nvSpPr>
        <p:spPr>
          <a:xfrm>
            <a:off x="3627120" y="6514390"/>
            <a:ext cx="5303520" cy="400110"/>
          </a:xfrm>
          <a:prstGeom prst="rect">
            <a:avLst/>
          </a:prstGeom>
          <a:noFill/>
          <a:ln>
            <a:noFill/>
          </a:ln>
        </p:spPr>
        <p:txBody>
          <a:bodyPr anchorCtr="0" anchor="t" bIns="45700" lIns="91425" spcFirstLastPara="1" rIns="91425" wrap="square" tIns="45700">
            <a:spAutoFit/>
          </a:bodyPr>
          <a:lstStyle/>
          <a:p>
            <a:pPr indent="-228600" lvl="0" marL="228600" marR="0" rtl="0" algn="l">
              <a:lnSpc>
                <a:spcPct val="100000"/>
              </a:lnSpc>
              <a:spcBef>
                <a:spcPts val="0"/>
              </a:spcBef>
              <a:spcAft>
                <a:spcPts val="0"/>
              </a:spcAft>
              <a:buClr>
                <a:srgbClr val="000000"/>
              </a:buClr>
              <a:buSzPts val="1000"/>
              <a:buFont typeface="Arial"/>
              <a:buAutoNum type="arabicPlain" startAt="2011"/>
            </a:pPr>
            <a:r>
              <a:rPr b="0" i="1" lang="en-CA" sz="1000" u="none" cap="none" strike="noStrike">
                <a:solidFill>
                  <a:schemeClr val="lt1"/>
                </a:solidFill>
                <a:latin typeface="Arial"/>
                <a:ea typeface="Arial"/>
                <a:cs typeface="Arial"/>
                <a:sym typeface="Arial"/>
              </a:rPr>
              <a:t> TSR: </a:t>
            </a:r>
            <a:r>
              <a:rPr b="0" i="0" lang="en-CA" sz="1000" u="none" cap="none" strike="noStrike">
                <a:solidFill>
                  <a:schemeClr val="lt1"/>
                </a:solidFill>
                <a:latin typeface="Arial"/>
                <a:ea typeface="Arial"/>
                <a:cs typeface="Arial"/>
                <a:sym typeface="Arial"/>
              </a:rPr>
              <a:t>In 2011, timber supply was anticipated / planned to decline by ~ 40% by 2040.</a:t>
            </a:r>
            <a:r>
              <a:rPr b="0" i="1" lang="en-CA" sz="800" u="none" cap="none" strike="noStrike">
                <a:solidFill>
                  <a:schemeClr val="lt1"/>
                </a:solidFill>
                <a:latin typeface="Arial"/>
                <a:ea typeface="Arial"/>
                <a:cs typeface="Arial"/>
                <a:sym typeface="Arial"/>
              </a:rPr>
              <a:t> </a:t>
            </a:r>
            <a:endParaRPr b="0" i="0" sz="800" u="none" cap="none" strike="noStrike">
              <a:solidFill>
                <a:schemeClr val="lt1"/>
              </a:solidFill>
              <a:latin typeface="Arial"/>
              <a:ea typeface="Arial"/>
              <a:cs typeface="Arial"/>
              <a:sym typeface="Arial"/>
            </a:endParaRPr>
          </a:p>
          <a:p>
            <a:pPr indent="-165100" lvl="0" marL="228600" marR="0" rtl="0" algn="l">
              <a:lnSpc>
                <a:spcPct val="100000"/>
              </a:lnSpc>
              <a:spcBef>
                <a:spcPts val="0"/>
              </a:spcBef>
              <a:spcAft>
                <a:spcPts val="0"/>
              </a:spcAft>
              <a:buClr>
                <a:srgbClr val="000000"/>
              </a:buClr>
              <a:buSzPts val="1000"/>
              <a:buFont typeface="Arial"/>
              <a:buNone/>
            </a:pPr>
            <a:r>
              <a:t/>
            </a:r>
            <a:endParaRPr b="0" i="1" sz="10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
          <p:cNvSpPr txBox="1"/>
          <p:nvPr/>
        </p:nvSpPr>
        <p:spPr>
          <a:xfrm>
            <a:off x="1070339" y="480"/>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1800"/>
              <a:buFont typeface="Calibri"/>
              <a:buNone/>
            </a:pPr>
            <a:r>
              <a:rPr b="0" i="0" lang="en-CA" sz="4000" u="none" cap="none" strike="noStrike">
                <a:solidFill>
                  <a:schemeClr val="lt1"/>
                </a:solidFill>
                <a:latin typeface="Calibri"/>
                <a:ea typeface="Calibri"/>
                <a:cs typeface="Calibri"/>
                <a:sym typeface="Calibri"/>
              </a:rPr>
              <a:t>Some Opportunities for Economic Benefits</a:t>
            </a:r>
            <a:endParaRPr/>
          </a:p>
        </p:txBody>
      </p:sp>
      <p:sp>
        <p:nvSpPr>
          <p:cNvPr id="424" name="Google Shape;424;p5"/>
          <p:cNvSpPr txBox="1"/>
          <p:nvPr>
            <p:ph idx="1" type="body"/>
          </p:nvPr>
        </p:nvSpPr>
        <p:spPr>
          <a:xfrm>
            <a:off x="631369" y="1462423"/>
            <a:ext cx="51816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rPr b="1" lang="en-CA" sz="2000" u="sng">
                <a:latin typeface="Calibri"/>
                <a:ea typeface="Calibri"/>
                <a:cs typeface="Calibri"/>
                <a:sym typeface="Calibri"/>
              </a:rPr>
              <a:t>Forest Carbon Offsets</a:t>
            </a:r>
            <a:endParaRPr/>
          </a:p>
          <a:p>
            <a:pPr indent="-342900" lvl="0" marL="457200" rtl="0" algn="l">
              <a:lnSpc>
                <a:spcPct val="90000"/>
              </a:lnSpc>
              <a:spcBef>
                <a:spcPts val="1000"/>
              </a:spcBef>
              <a:spcAft>
                <a:spcPts val="0"/>
              </a:spcAft>
              <a:buClr>
                <a:schemeClr val="lt1"/>
              </a:buClr>
              <a:buSzPts val="1800"/>
              <a:buChar char="•"/>
            </a:pPr>
            <a:r>
              <a:rPr b="1" lang="en-CA" sz="2000">
                <a:latin typeface="Calibri"/>
                <a:ea typeface="Calibri"/>
                <a:cs typeface="Calibri"/>
                <a:sym typeface="Calibri"/>
              </a:rPr>
              <a:t>Carbon offset potential is estimated at </a:t>
            </a:r>
            <a:endParaRPr/>
          </a:p>
          <a:p>
            <a:pPr indent="-342900" lvl="2" marL="1371600" rtl="0" algn="l">
              <a:lnSpc>
                <a:spcPct val="90000"/>
              </a:lnSpc>
              <a:spcBef>
                <a:spcPts val="500"/>
              </a:spcBef>
              <a:spcAft>
                <a:spcPts val="0"/>
              </a:spcAft>
              <a:buSzPts val="1800"/>
              <a:buChar char="•"/>
            </a:pPr>
            <a:r>
              <a:rPr b="1" lang="en-CA">
                <a:solidFill>
                  <a:srgbClr val="00B0F0"/>
                </a:solidFill>
                <a:latin typeface="Calibri"/>
                <a:ea typeface="Calibri"/>
                <a:cs typeface="Calibri"/>
                <a:sym typeface="Calibri"/>
              </a:rPr>
              <a:t>~$6.1mil/yr (Tier 1) </a:t>
            </a:r>
            <a:endParaRPr b="1">
              <a:latin typeface="Calibri"/>
              <a:ea typeface="Calibri"/>
              <a:cs typeface="Calibri"/>
              <a:sym typeface="Calibri"/>
            </a:endParaRPr>
          </a:p>
          <a:p>
            <a:pPr indent="-228600" lvl="0" marL="457200" rtl="0" algn="l">
              <a:lnSpc>
                <a:spcPct val="90000"/>
              </a:lnSpc>
              <a:spcBef>
                <a:spcPts val="1000"/>
              </a:spcBef>
              <a:spcAft>
                <a:spcPts val="0"/>
              </a:spcAft>
              <a:buSzPts val="1800"/>
              <a:buFont typeface="Calibri"/>
              <a:buNone/>
            </a:pPr>
            <a:r>
              <a:t/>
            </a:r>
            <a:endParaRPr b="1" sz="2000">
              <a:latin typeface="Calibri"/>
              <a:ea typeface="Calibri"/>
              <a:cs typeface="Calibri"/>
              <a:sym typeface="Calibri"/>
            </a:endParaRPr>
          </a:p>
          <a:p>
            <a:pPr indent="0" lvl="0" marL="0" rtl="0" algn="l">
              <a:lnSpc>
                <a:spcPct val="90000"/>
              </a:lnSpc>
              <a:spcBef>
                <a:spcPts val="1000"/>
              </a:spcBef>
              <a:spcAft>
                <a:spcPts val="0"/>
              </a:spcAft>
              <a:buSzPts val="1800"/>
              <a:buNone/>
            </a:pPr>
            <a:r>
              <a:rPr b="1" lang="en-CA" sz="2000" u="sng">
                <a:latin typeface="Calibri"/>
                <a:ea typeface="Calibri"/>
                <a:cs typeface="Calibri"/>
                <a:sym typeface="Calibri"/>
              </a:rPr>
              <a:t>Restoration Economy</a:t>
            </a:r>
            <a:endParaRPr/>
          </a:p>
          <a:p>
            <a:pPr indent="-342900" lvl="0" marL="457200" rtl="0" algn="l">
              <a:lnSpc>
                <a:spcPct val="90000"/>
              </a:lnSpc>
              <a:spcBef>
                <a:spcPts val="1000"/>
              </a:spcBef>
              <a:spcAft>
                <a:spcPts val="0"/>
              </a:spcAft>
              <a:buClr>
                <a:schemeClr val="lt1"/>
              </a:buClr>
              <a:buSzPts val="1800"/>
              <a:buChar char="•"/>
            </a:pPr>
            <a:r>
              <a:rPr b="1" lang="en-CA" sz="2000">
                <a:latin typeface="Calibri"/>
                <a:ea typeface="Calibri"/>
                <a:cs typeface="Calibri"/>
                <a:sym typeface="Calibri"/>
              </a:rPr>
              <a:t>Supporting workers and Indigenous Nations in working to restore ecosystems</a:t>
            </a:r>
            <a:endParaRPr/>
          </a:p>
          <a:p>
            <a:pPr indent="0" lvl="0" marL="0" rtl="0" algn="l">
              <a:lnSpc>
                <a:spcPct val="90000"/>
              </a:lnSpc>
              <a:spcBef>
                <a:spcPts val="1000"/>
              </a:spcBef>
              <a:spcAft>
                <a:spcPts val="0"/>
              </a:spcAft>
              <a:buSzPts val="1800"/>
              <a:buNone/>
            </a:pPr>
            <a:r>
              <a:t/>
            </a:r>
            <a:endParaRPr b="1" sz="2000">
              <a:latin typeface="Calibri"/>
              <a:ea typeface="Calibri"/>
              <a:cs typeface="Calibri"/>
              <a:sym typeface="Calibri"/>
            </a:endParaRPr>
          </a:p>
          <a:p>
            <a:pPr indent="0" lvl="0" marL="0" rtl="0" algn="l">
              <a:lnSpc>
                <a:spcPct val="90000"/>
              </a:lnSpc>
              <a:spcBef>
                <a:spcPts val="600"/>
              </a:spcBef>
              <a:spcAft>
                <a:spcPts val="0"/>
              </a:spcAft>
              <a:buSzPts val="1800"/>
              <a:buNone/>
            </a:pPr>
            <a:r>
              <a:rPr b="1" lang="en-CA" sz="2000" u="sng">
                <a:latin typeface="Calibri"/>
                <a:ea typeface="Calibri"/>
                <a:cs typeface="Calibri"/>
                <a:sym typeface="Calibri"/>
              </a:rPr>
              <a:t>Conservation Funding</a:t>
            </a:r>
            <a:endParaRPr b="1" sz="2000">
              <a:latin typeface="Calibri"/>
              <a:ea typeface="Calibri"/>
              <a:cs typeface="Calibri"/>
              <a:sym typeface="Calibri"/>
            </a:endParaRPr>
          </a:p>
          <a:p>
            <a:pPr indent="-342900" lvl="0" marL="457200" rtl="0" algn="l">
              <a:lnSpc>
                <a:spcPct val="90000"/>
              </a:lnSpc>
              <a:spcBef>
                <a:spcPts val="0"/>
              </a:spcBef>
              <a:spcAft>
                <a:spcPts val="0"/>
              </a:spcAft>
              <a:buSzPts val="1800"/>
              <a:buChar char="•"/>
            </a:pPr>
            <a:r>
              <a:rPr b="1" lang="en-CA" sz="2000">
                <a:latin typeface="Calibri"/>
                <a:ea typeface="Calibri"/>
                <a:cs typeface="Calibri"/>
                <a:sym typeface="Calibri"/>
              </a:rPr>
              <a:t>Governments and private donors are interested in supporting conservation led by Indigenous Nation</a:t>
            </a:r>
            <a:endParaRPr/>
          </a:p>
        </p:txBody>
      </p:sp>
      <p:grpSp>
        <p:nvGrpSpPr>
          <p:cNvPr id="425" name="Google Shape;425;p5"/>
          <p:cNvGrpSpPr/>
          <p:nvPr/>
        </p:nvGrpSpPr>
        <p:grpSpPr>
          <a:xfrm>
            <a:off x="6096000" y="1711234"/>
            <a:ext cx="5464631" cy="3814360"/>
            <a:chOff x="6096000" y="1711234"/>
            <a:chExt cx="5464631" cy="3814360"/>
          </a:xfrm>
        </p:grpSpPr>
        <p:sp>
          <p:nvSpPr>
            <p:cNvPr id="426" name="Google Shape;426;p5"/>
            <p:cNvSpPr/>
            <p:nvPr/>
          </p:nvSpPr>
          <p:spPr>
            <a:xfrm>
              <a:off x="6096000" y="1711234"/>
              <a:ext cx="5464631" cy="3814360"/>
            </a:xfrm>
            <a:prstGeom prst="rect">
              <a:avLst/>
            </a:prstGeom>
            <a:solidFill>
              <a:schemeClr val="lt1"/>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427" name="Google Shape;427;p5"/>
            <p:cNvPicPr preferRelativeResize="0"/>
            <p:nvPr/>
          </p:nvPicPr>
          <p:blipFill rotWithShape="1">
            <a:blip r:embed="rId3">
              <a:alphaModFix/>
            </a:blip>
            <a:srcRect b="0" l="0" r="0" t="0"/>
            <a:stretch/>
          </p:blipFill>
          <p:spPr>
            <a:xfrm>
              <a:off x="6202731" y="1842031"/>
              <a:ext cx="5241565" cy="3592122"/>
            </a:xfrm>
            <a:prstGeom prst="rect">
              <a:avLst/>
            </a:prstGeom>
            <a:noFill/>
            <a:ln>
              <a:noFill/>
            </a:ln>
          </p:spPr>
        </p:pic>
      </p:grpSp>
      <p:sp>
        <p:nvSpPr>
          <p:cNvPr id="428" name="Google Shape;428;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spAutoFit/>
          </a:bodyPr>
          <a:lstStyle/>
          <a:p>
            <a:pPr indent="-342900" lvl="0" marL="457200" rtl="0" algn="l">
              <a:lnSpc>
                <a:spcPct val="90000"/>
              </a:lnSpc>
              <a:spcBef>
                <a:spcPts val="1000"/>
              </a:spcBef>
              <a:spcAft>
                <a:spcPts val="0"/>
              </a:spcAft>
              <a:buClr>
                <a:schemeClr val="lt1"/>
              </a:buClr>
              <a:buSzPts val="1800"/>
              <a:buChar char="•"/>
            </a:pPr>
            <a:r>
              <a:rPr lang="en-CA" sz="1000"/>
              <a:t>Carbon pricing varies. The graph here shows pricing for $15/tCO2e across the three protection scenarios plus old growth forests  outside of core caribou protection within matrix habitat and non-priority herd boundaries </a:t>
            </a:r>
            <a:endParaRPr/>
          </a:p>
        </p:txBody>
      </p:sp>
      <p:sp>
        <p:nvSpPr>
          <p:cNvPr id="429" name="Google Shape;429;p5"/>
          <p:cNvSpPr txBox="1"/>
          <p:nvPr/>
        </p:nvSpPr>
        <p:spPr>
          <a:xfrm>
            <a:off x="6561911" y="5607859"/>
            <a:ext cx="4997901"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CA" sz="1000" u="none" cap="none" strike="noStrike">
                <a:solidFill>
                  <a:schemeClr val="lt1"/>
                </a:solidFill>
                <a:latin typeface="Arial"/>
                <a:ea typeface="Arial"/>
                <a:cs typeface="Arial"/>
                <a:sym typeface="Arial"/>
              </a:rPr>
              <a:t>Carbon pricing varies. The graph here shows pricing for $15/tCO2e across the three protection scenarios plus old growth forests  outside of core caribou protection within matrix habitat and non-priority herd boundaries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4" name="Shape 434"/>
        <p:cNvGrpSpPr/>
        <p:nvPr/>
      </p:nvGrpSpPr>
      <p:grpSpPr>
        <a:xfrm>
          <a:off x="0" y="0"/>
          <a:ext cx="0" cy="0"/>
          <a:chOff x="0" y="0"/>
          <a:chExt cx="0" cy="0"/>
        </a:xfrm>
      </p:grpSpPr>
      <p:sp>
        <p:nvSpPr>
          <p:cNvPr id="435" name="Google Shape;435;g252f6ac86dd_0_11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6" name="Google Shape;436;g252f6ac86dd_0_111"/>
          <p:cNvSpPr txBox="1"/>
          <p:nvPr>
            <p:ph type="title"/>
          </p:nvPr>
        </p:nvSpPr>
        <p:spPr>
          <a:xfrm>
            <a:off x="6629700" y="151700"/>
            <a:ext cx="5457000" cy="14769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100"/>
              <a:buFont typeface="Arial"/>
              <a:buNone/>
            </a:pPr>
            <a:r>
              <a:rPr lang="en-CA" sz="3100"/>
              <a:t>The Landscape &amp; Biodiversity</a:t>
            </a:r>
            <a:endParaRPr sz="3800"/>
          </a:p>
          <a:p>
            <a:pPr indent="0" lvl="0" marL="0" rtl="0" algn="l">
              <a:lnSpc>
                <a:spcPct val="90000"/>
              </a:lnSpc>
              <a:spcBef>
                <a:spcPts val="0"/>
              </a:spcBef>
              <a:spcAft>
                <a:spcPts val="0"/>
              </a:spcAft>
              <a:buClr>
                <a:schemeClr val="lt1"/>
              </a:buClr>
              <a:buSzPts val="3000"/>
              <a:buFont typeface="Calibri"/>
              <a:buNone/>
            </a:pPr>
            <a:r>
              <a:t/>
            </a:r>
            <a:endParaRPr b="1" sz="3000"/>
          </a:p>
        </p:txBody>
      </p:sp>
      <p:pic>
        <p:nvPicPr>
          <p:cNvPr id="437" name="Google Shape;437;g252f6ac86dd_0_111"/>
          <p:cNvPicPr preferRelativeResize="0"/>
          <p:nvPr/>
        </p:nvPicPr>
        <p:blipFill rotWithShape="1">
          <a:blip r:embed="rId3">
            <a:alphaModFix/>
          </a:blip>
          <a:srcRect b="0" l="0" r="0" t="0"/>
          <a:stretch/>
        </p:blipFill>
        <p:spPr>
          <a:xfrm>
            <a:off x="1540650" y="640080"/>
            <a:ext cx="3639541" cy="5577838"/>
          </a:xfrm>
          <a:prstGeom prst="rect">
            <a:avLst/>
          </a:prstGeom>
          <a:noFill/>
          <a:ln>
            <a:noFill/>
          </a:ln>
        </p:spPr>
      </p:pic>
      <p:sp>
        <p:nvSpPr>
          <p:cNvPr id="438" name="Google Shape;438;g252f6ac86dd_0_111"/>
          <p:cNvSpPr/>
          <p:nvPr/>
        </p:nvSpPr>
        <p:spPr>
          <a:xfrm>
            <a:off x="6945828" y="1898643"/>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9" name="Google Shape;439;g252f6ac86dd_0_111"/>
          <p:cNvSpPr txBox="1"/>
          <p:nvPr>
            <p:ph idx="1" type="body"/>
          </p:nvPr>
        </p:nvSpPr>
        <p:spPr>
          <a:xfrm>
            <a:off x="6739128" y="2664886"/>
            <a:ext cx="4818900" cy="355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1000"/>
              </a:spcBef>
              <a:spcAft>
                <a:spcPts val="0"/>
              </a:spcAft>
              <a:buClr>
                <a:schemeClr val="lt1"/>
              </a:buClr>
              <a:buSzPts val="2000"/>
              <a:buChar char="•"/>
            </a:pPr>
            <a:r>
              <a:rPr lang="en-CA" sz="2000">
                <a:latin typeface="Arial"/>
                <a:ea typeface="Arial"/>
                <a:cs typeface="Arial"/>
                <a:sym typeface="Arial"/>
              </a:rPr>
              <a:t>Caribou = umbrella species (and indicator) for ecosystem health and resilience</a:t>
            </a:r>
            <a:br>
              <a:rPr lang="en-CA" sz="2000">
                <a:latin typeface="Arial"/>
                <a:ea typeface="Arial"/>
                <a:cs typeface="Arial"/>
                <a:sym typeface="Arial"/>
              </a:rPr>
            </a:br>
            <a:endParaRPr/>
          </a:p>
          <a:p>
            <a:pPr indent="-228600" lvl="0" marL="228600" rtl="0" algn="l">
              <a:lnSpc>
                <a:spcPct val="90000"/>
              </a:lnSpc>
              <a:spcBef>
                <a:spcPts val="1000"/>
              </a:spcBef>
              <a:spcAft>
                <a:spcPts val="0"/>
              </a:spcAft>
              <a:buClr>
                <a:schemeClr val="lt1"/>
              </a:buClr>
              <a:buSzPts val="2000"/>
              <a:buChar char="•"/>
            </a:pPr>
            <a:r>
              <a:rPr lang="en-CA" sz="2000">
                <a:latin typeface="Arial"/>
                <a:ea typeface="Arial"/>
                <a:cs typeface="Arial"/>
                <a:sym typeface="Arial"/>
              </a:rPr>
              <a:t>Protection of caribou habitat is critical for the future health of caribou populations</a:t>
            </a:r>
            <a:endParaRPr/>
          </a:p>
          <a:p>
            <a:pPr indent="-101600" lvl="0" marL="228600" rtl="0" algn="l">
              <a:lnSpc>
                <a:spcPct val="90000"/>
              </a:lnSpc>
              <a:spcBef>
                <a:spcPts val="1000"/>
              </a:spcBef>
              <a:spcAft>
                <a:spcPts val="0"/>
              </a:spcAft>
              <a:buClr>
                <a:schemeClr val="lt1"/>
              </a:buClr>
              <a:buSzPts val="2000"/>
              <a:buNone/>
            </a:pPr>
            <a:r>
              <a:t/>
            </a:r>
            <a:endParaRPr sz="20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3" name="Shape 443"/>
        <p:cNvGrpSpPr/>
        <p:nvPr/>
      </p:nvGrpSpPr>
      <p:grpSpPr>
        <a:xfrm>
          <a:off x="0" y="0"/>
          <a:ext cx="0" cy="0"/>
          <a:chOff x="0" y="0"/>
          <a:chExt cx="0" cy="0"/>
        </a:xfrm>
      </p:grpSpPr>
      <p:sp>
        <p:nvSpPr>
          <p:cNvPr id="444" name="Google Shape;444;p6"/>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5" name="Google Shape;44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r>
              <a:rPr lang="en-CA" sz="4000"/>
              <a:t>Summary</a:t>
            </a:r>
            <a:endParaRPr sz="4200"/>
          </a:p>
        </p:txBody>
      </p:sp>
      <p:sp>
        <p:nvSpPr>
          <p:cNvPr id="446" name="Google Shape;446;p6"/>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7" name="Google Shape;447;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lt1"/>
              </a:buClr>
              <a:buSzPts val="1800"/>
              <a:buChar char="•"/>
            </a:pPr>
            <a:r>
              <a:rPr lang="en-CA" sz="3600"/>
              <a:t>Tier 1          Tier 2              Tier 3</a:t>
            </a:r>
            <a:endParaRPr/>
          </a:p>
          <a:p>
            <a:pPr indent="-228600" lvl="0" marL="457200" rtl="0" algn="l">
              <a:lnSpc>
                <a:spcPct val="90000"/>
              </a:lnSpc>
              <a:spcBef>
                <a:spcPts val="1000"/>
              </a:spcBef>
              <a:spcAft>
                <a:spcPts val="0"/>
              </a:spcAft>
              <a:buClr>
                <a:schemeClr val="lt1"/>
              </a:buClr>
              <a:buSzPts val="1800"/>
              <a:buNone/>
            </a:pPr>
            <a:r>
              <a:t/>
            </a:r>
            <a:endParaRPr/>
          </a:p>
        </p:txBody>
      </p:sp>
      <p:sp>
        <p:nvSpPr>
          <p:cNvPr id="448" name="Google Shape;448;p6"/>
          <p:cNvSpPr/>
          <p:nvPr/>
        </p:nvSpPr>
        <p:spPr>
          <a:xfrm>
            <a:off x="838200" y="2548339"/>
            <a:ext cx="7050741" cy="394447"/>
          </a:xfrm>
          <a:prstGeom prst="rightArrow">
            <a:avLst>
              <a:gd fmla="val 50000" name="adj1"/>
              <a:gd fmla="val 50000" name="adj2"/>
            </a:avLst>
          </a:prstGeom>
          <a:solidFill>
            <a:srgbClr val="FF0000"/>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9" name="Google Shape;449;p6"/>
          <p:cNvSpPr txBox="1"/>
          <p:nvPr/>
        </p:nvSpPr>
        <p:spPr>
          <a:xfrm>
            <a:off x="761998" y="3109569"/>
            <a:ext cx="5934635" cy="461665"/>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chemeClr val="lt1"/>
              </a:buClr>
              <a:buSzPts val="2400"/>
              <a:buFont typeface="Arial"/>
              <a:buChar char="●"/>
            </a:pPr>
            <a:r>
              <a:rPr b="0" i="0" lang="en-CA" sz="2400" u="none" cap="none" strike="noStrike">
                <a:solidFill>
                  <a:schemeClr val="lt1"/>
                </a:solidFill>
                <a:latin typeface="Arial"/>
                <a:ea typeface="Arial"/>
                <a:cs typeface="Arial"/>
                <a:sym typeface="Arial"/>
              </a:rPr>
              <a:t>Increase risk to caribou from predators</a:t>
            </a:r>
            <a:endParaRPr b="0" i="0" sz="2400" u="none" cap="none" strike="noStrike">
              <a:solidFill>
                <a:schemeClr val="lt1"/>
              </a:solidFill>
              <a:latin typeface="Arial"/>
              <a:ea typeface="Arial"/>
              <a:cs typeface="Arial"/>
              <a:sym typeface="Arial"/>
            </a:endParaRPr>
          </a:p>
        </p:txBody>
      </p:sp>
      <p:sp>
        <p:nvSpPr>
          <p:cNvPr id="450" name="Google Shape;450;p6"/>
          <p:cNvSpPr txBox="1"/>
          <p:nvPr/>
        </p:nvSpPr>
        <p:spPr>
          <a:xfrm>
            <a:off x="761998" y="3665499"/>
            <a:ext cx="9063300" cy="2308800"/>
          </a:xfrm>
          <a:prstGeom prst="rect">
            <a:avLst/>
          </a:prstGeom>
          <a:noFill/>
          <a:ln>
            <a:noFill/>
          </a:ln>
        </p:spPr>
        <p:txBody>
          <a:bodyPr anchorCtr="0" anchor="t" bIns="45700" lIns="91425" spcFirstLastPara="1" rIns="91425" wrap="square" tIns="45700">
            <a:spAutoFit/>
          </a:bodyPr>
          <a:lstStyle/>
          <a:p>
            <a:pPr indent="-381000" lvl="0" marL="457200" marR="0" rtl="0" algn="l">
              <a:lnSpc>
                <a:spcPct val="100000"/>
              </a:lnSpc>
              <a:spcBef>
                <a:spcPts val="0"/>
              </a:spcBef>
              <a:spcAft>
                <a:spcPts val="0"/>
              </a:spcAft>
              <a:buClr>
                <a:schemeClr val="lt1"/>
              </a:buClr>
              <a:buSzPts val="2400"/>
              <a:buFont typeface="Arial"/>
              <a:buChar char="●"/>
            </a:pPr>
            <a:r>
              <a:rPr b="0" i="0" lang="en-CA" sz="2400" u="none" cap="none" strike="noStrike">
                <a:solidFill>
                  <a:schemeClr val="lt1"/>
                </a:solidFill>
                <a:latin typeface="Arial"/>
                <a:ea typeface="Arial"/>
                <a:cs typeface="Arial"/>
                <a:sym typeface="Arial"/>
              </a:rPr>
              <a:t>Increase interventions to maintain caribou = increase amount of funding necessary</a:t>
            </a:r>
            <a:endParaRPr/>
          </a:p>
          <a:p>
            <a:pPr indent="0" lvl="0" marL="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Arial"/>
              <a:buChar char="●"/>
            </a:pPr>
            <a:r>
              <a:rPr b="0" i="0" lang="en-CA" sz="2400" u="none" cap="none" strike="noStrike">
                <a:solidFill>
                  <a:schemeClr val="lt1"/>
                </a:solidFill>
                <a:latin typeface="Arial"/>
                <a:ea typeface="Arial"/>
                <a:cs typeface="Arial"/>
                <a:sym typeface="Arial"/>
              </a:rPr>
              <a:t>Less critical habitat protected</a:t>
            </a:r>
            <a:endParaRPr/>
          </a:p>
          <a:p>
            <a:pPr indent="0" lvl="0" marL="0" marR="0" rtl="0" algn="l">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381000" lvl="0" marL="457200" marR="0" rtl="0" algn="l">
              <a:lnSpc>
                <a:spcPct val="100000"/>
              </a:lnSpc>
              <a:spcBef>
                <a:spcPts val="0"/>
              </a:spcBef>
              <a:spcAft>
                <a:spcPts val="0"/>
              </a:spcAft>
              <a:buClr>
                <a:schemeClr val="lt1"/>
              </a:buClr>
              <a:buSzPts val="2400"/>
              <a:buFont typeface="Arial"/>
              <a:buChar char="●"/>
            </a:pPr>
            <a:r>
              <a:rPr b="0" i="0" lang="en-CA" sz="2400" u="none" cap="none" strike="noStrike">
                <a:solidFill>
                  <a:schemeClr val="lt1"/>
                </a:solidFill>
                <a:latin typeface="Arial"/>
                <a:ea typeface="Arial"/>
                <a:cs typeface="Arial"/>
                <a:sym typeface="Arial"/>
              </a:rPr>
              <a:t>Smaller population and potential extirpation of some herds</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20a79731e5b_0_2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457" name="Google Shape;457;g20a79731e5b_0_2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458" name="Google Shape;458;g20a79731e5b_0_21"/>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1800"/>
              <a:buNone/>
            </a:pPr>
            <a:r>
              <a:t/>
            </a:r>
            <a:endParaRPr/>
          </a:p>
        </p:txBody>
      </p:sp>
      <p:sp>
        <p:nvSpPr>
          <p:cNvPr id="464" name="Google Shape;464;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lt1"/>
              </a:buClr>
              <a:buSzPts val="1800"/>
              <a:buNone/>
            </a:pPr>
            <a:r>
              <a:t/>
            </a:r>
            <a:endParaRPr/>
          </a:p>
        </p:txBody>
      </p:sp>
      <p:sp>
        <p:nvSpPr>
          <p:cNvPr id="465" name="Google Shape;465;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lt1"/>
              </a:buClr>
              <a:buSzPts val="18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g252f6ac86dd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CA"/>
              <a:t>APPENDIX </a:t>
            </a:r>
            <a:endParaRPr/>
          </a:p>
        </p:txBody>
      </p:sp>
      <p:pic>
        <p:nvPicPr>
          <p:cNvPr id="472" name="Google Shape;472;g252f6ac86dd_0_0"/>
          <p:cNvPicPr preferRelativeResize="0"/>
          <p:nvPr/>
        </p:nvPicPr>
        <p:blipFill rotWithShape="1">
          <a:blip r:embed="rId3">
            <a:alphaModFix/>
          </a:blip>
          <a:srcRect b="0" l="0" r="0" t="0"/>
          <a:stretch/>
        </p:blipFill>
        <p:spPr>
          <a:xfrm>
            <a:off x="6284050" y="283337"/>
            <a:ext cx="4409075" cy="629132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g252f6ac86dd_0_29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479" name="Google Shape;479;g252f6ac86dd_0_29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480" name="Google Shape;480;g252f6ac86dd_0_297"/>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4" name="Shape 484"/>
        <p:cNvGrpSpPr/>
        <p:nvPr/>
      </p:nvGrpSpPr>
      <p:grpSpPr>
        <a:xfrm>
          <a:off x="0" y="0"/>
          <a:ext cx="0" cy="0"/>
          <a:chOff x="0" y="0"/>
          <a:chExt cx="0" cy="0"/>
        </a:xfrm>
      </p:grpSpPr>
      <p:sp>
        <p:nvSpPr>
          <p:cNvPr id="485" name="Google Shape;485;g252f6ac86dd_0_14"/>
          <p:cNvSpPr/>
          <p:nvPr/>
        </p:nvSpPr>
        <p:spPr>
          <a:xfrm>
            <a:off x="0" y="0"/>
            <a:ext cx="12189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6" name="Google Shape;486;g252f6ac86dd_0_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Calibri"/>
              <a:buNone/>
            </a:pPr>
            <a:r>
              <a:rPr lang="en-CA" sz="4200"/>
              <a:t>Revelstoke Complex and Central Selkirks Caribou Recovery Plan </a:t>
            </a:r>
            <a:br>
              <a:rPr lang="en-CA" sz="4200"/>
            </a:br>
            <a:endParaRPr sz="4200"/>
          </a:p>
        </p:txBody>
      </p:sp>
      <p:sp>
        <p:nvSpPr>
          <p:cNvPr id="487" name="Google Shape;487;g252f6ac86dd_0_14"/>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8" name="Google Shape;488;g252f6ac86dd_0_14"/>
          <p:cNvSpPr txBox="1"/>
          <p:nvPr>
            <p:ph idx="1" type="body"/>
          </p:nvPr>
        </p:nvSpPr>
        <p:spPr>
          <a:xfrm>
            <a:off x="838200" y="1929384"/>
            <a:ext cx="10515600" cy="42519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200"/>
              <a:buNone/>
            </a:pPr>
            <a:r>
              <a:rPr lang="en-CA" sz="2200"/>
              <a:t> </a:t>
            </a:r>
            <a:r>
              <a:rPr lang="en-CA"/>
              <a:t>Today’s objectives</a:t>
            </a:r>
            <a:endParaRPr/>
          </a:p>
          <a:p>
            <a:pPr indent="0" lvl="0" marL="0" rtl="0" algn="l">
              <a:lnSpc>
                <a:spcPct val="90000"/>
              </a:lnSpc>
              <a:spcBef>
                <a:spcPts val="1000"/>
              </a:spcBef>
              <a:spcAft>
                <a:spcPts val="0"/>
              </a:spcAft>
              <a:buClr>
                <a:schemeClr val="lt1"/>
              </a:buClr>
              <a:buSzPts val="2800"/>
              <a:buNone/>
            </a:pPr>
            <a:r>
              <a:rPr lang="en-CA"/>
              <a:t>Understanding the complexity and uniqueness of the Revelstoke Complex and Central Selkirks Caribou Areas and TWG</a:t>
            </a:r>
            <a:endParaRPr/>
          </a:p>
          <a:p>
            <a:pPr indent="-228600" lvl="1" marL="685800" rtl="0" algn="l">
              <a:lnSpc>
                <a:spcPct val="90000"/>
              </a:lnSpc>
              <a:spcBef>
                <a:spcPts val="500"/>
              </a:spcBef>
              <a:spcAft>
                <a:spcPts val="0"/>
              </a:spcAft>
              <a:buClr>
                <a:schemeClr val="lt1"/>
              </a:buClr>
              <a:buSzPts val="2800"/>
              <a:buChar char="•"/>
            </a:pPr>
            <a:r>
              <a:rPr lang="en-CA" sz="2800"/>
              <a:t>The legislative context</a:t>
            </a:r>
            <a:endParaRPr/>
          </a:p>
          <a:p>
            <a:pPr indent="-228600" lvl="1" marL="685800" rtl="0" algn="l">
              <a:lnSpc>
                <a:spcPct val="90000"/>
              </a:lnSpc>
              <a:spcBef>
                <a:spcPts val="500"/>
              </a:spcBef>
              <a:spcAft>
                <a:spcPts val="0"/>
              </a:spcAft>
              <a:buClr>
                <a:schemeClr val="lt1"/>
              </a:buClr>
              <a:buSzPts val="2800"/>
              <a:buChar char="•"/>
            </a:pPr>
            <a:r>
              <a:rPr lang="en-CA" sz="2800"/>
              <a:t>The People</a:t>
            </a:r>
            <a:endParaRPr/>
          </a:p>
          <a:p>
            <a:pPr indent="-228600" lvl="1" marL="685800" rtl="0" algn="l">
              <a:lnSpc>
                <a:spcPct val="90000"/>
              </a:lnSpc>
              <a:spcBef>
                <a:spcPts val="500"/>
              </a:spcBef>
              <a:spcAft>
                <a:spcPts val="0"/>
              </a:spcAft>
              <a:buClr>
                <a:schemeClr val="lt1"/>
              </a:buClr>
              <a:buSzPts val="2800"/>
              <a:buChar char="•"/>
            </a:pPr>
            <a:r>
              <a:rPr lang="en-CA" sz="2800"/>
              <a:t>The Landscape</a:t>
            </a:r>
            <a:endParaRPr/>
          </a:p>
          <a:p>
            <a:pPr indent="-228600" lvl="1" marL="685800" rtl="0" algn="l">
              <a:lnSpc>
                <a:spcPct val="90000"/>
              </a:lnSpc>
              <a:spcBef>
                <a:spcPts val="500"/>
              </a:spcBef>
              <a:spcAft>
                <a:spcPts val="0"/>
              </a:spcAft>
              <a:buClr>
                <a:schemeClr val="lt1"/>
              </a:buClr>
              <a:buSzPts val="2800"/>
              <a:buChar char="•"/>
            </a:pPr>
            <a:r>
              <a:rPr lang="en-CA" sz="2800"/>
              <a:t>The Caribou</a:t>
            </a:r>
            <a:endParaRPr/>
          </a:p>
          <a:p>
            <a:pPr indent="-228600" lvl="1" marL="685800" rtl="0" algn="l">
              <a:lnSpc>
                <a:spcPct val="90000"/>
              </a:lnSpc>
              <a:spcBef>
                <a:spcPts val="500"/>
              </a:spcBef>
              <a:spcAft>
                <a:spcPts val="0"/>
              </a:spcAft>
              <a:buClr>
                <a:schemeClr val="lt1"/>
              </a:buClr>
              <a:buSzPts val="2800"/>
              <a:buChar char="•"/>
            </a:pPr>
            <a:r>
              <a:rPr lang="en-CA" sz="2800"/>
              <a:t>The Habitat Protection Tiers</a:t>
            </a:r>
            <a:endParaRPr/>
          </a:p>
          <a:p>
            <a:pPr indent="-228600" lvl="1" marL="685800" rtl="0" algn="l">
              <a:lnSpc>
                <a:spcPct val="90000"/>
              </a:lnSpc>
              <a:spcBef>
                <a:spcPts val="500"/>
              </a:spcBef>
              <a:spcAft>
                <a:spcPts val="0"/>
              </a:spcAft>
              <a:buClr>
                <a:schemeClr val="lt1"/>
              </a:buClr>
              <a:buSzPts val="2800"/>
              <a:buChar char="•"/>
            </a:pPr>
            <a:r>
              <a:rPr lang="en-CA" sz="2800"/>
              <a:t>The social and economic context</a:t>
            </a:r>
            <a:endParaRPr/>
          </a:p>
          <a:p>
            <a:pPr indent="0" lvl="0" marL="0" rtl="0" algn="l">
              <a:lnSpc>
                <a:spcPct val="90000"/>
              </a:lnSpc>
              <a:spcBef>
                <a:spcPts val="1000"/>
              </a:spcBef>
              <a:spcAft>
                <a:spcPts val="0"/>
              </a:spcAft>
              <a:buClr>
                <a:schemeClr val="lt1"/>
              </a:buClr>
              <a:buSzPts val="2200"/>
              <a:buNone/>
            </a:pPr>
            <a:r>
              <a:t/>
            </a:r>
            <a:endParaRPr sz="2200"/>
          </a:p>
          <a:p>
            <a:pPr indent="-88900" lvl="1" marL="685800" rtl="0" algn="l">
              <a:lnSpc>
                <a:spcPct val="90000"/>
              </a:lnSpc>
              <a:spcBef>
                <a:spcPts val="500"/>
              </a:spcBef>
              <a:spcAft>
                <a:spcPts val="0"/>
              </a:spcAft>
              <a:buClr>
                <a:schemeClr val="lt1"/>
              </a:buClr>
              <a:buSzPts val="2200"/>
              <a:buNone/>
            </a:pPr>
            <a:r>
              <a:t/>
            </a:r>
            <a:endParaRPr sz="2200"/>
          </a:p>
          <a:p>
            <a:pPr indent="-88900" lvl="1" marL="685800" rtl="0" algn="l">
              <a:lnSpc>
                <a:spcPct val="90000"/>
              </a:lnSpc>
              <a:spcBef>
                <a:spcPts val="500"/>
              </a:spcBef>
              <a:spcAft>
                <a:spcPts val="0"/>
              </a:spcAft>
              <a:buClr>
                <a:schemeClr val="lt1"/>
              </a:buClr>
              <a:buSzPts val="2200"/>
              <a:buNone/>
            </a:pPr>
            <a:r>
              <a:t/>
            </a:r>
            <a:endParaRPr sz="22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2" name="Shape 492"/>
        <p:cNvGrpSpPr/>
        <p:nvPr/>
      </p:nvGrpSpPr>
      <p:grpSpPr>
        <a:xfrm>
          <a:off x="0" y="0"/>
          <a:ext cx="0" cy="0"/>
          <a:chOff x="0" y="0"/>
          <a:chExt cx="0" cy="0"/>
        </a:xfrm>
      </p:grpSpPr>
      <p:sp>
        <p:nvSpPr>
          <p:cNvPr id="493" name="Google Shape;493;g252f6ac86dd_0_3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4" name="Google Shape;494;g252f6ac86dd_0_31"/>
          <p:cNvSpPr txBox="1"/>
          <p:nvPr>
            <p:ph type="title"/>
          </p:nvPr>
        </p:nvSpPr>
        <p:spPr>
          <a:xfrm>
            <a:off x="6739128" y="638089"/>
            <a:ext cx="4818900" cy="1476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Font typeface="Calibri"/>
              <a:buNone/>
            </a:pPr>
            <a:r>
              <a:rPr b="1" lang="en-CA" sz="3000"/>
              <a:t>The legislative context</a:t>
            </a:r>
            <a:br>
              <a:rPr b="1" lang="en-CA" sz="3000"/>
            </a:br>
            <a:r>
              <a:rPr b="1" lang="en-CA" sz="3000"/>
              <a:t>UNDRIP, DRIPA</a:t>
            </a:r>
            <a:br>
              <a:rPr b="1" lang="en-CA" sz="3000">
                <a:latin typeface="Arial"/>
                <a:ea typeface="Arial"/>
                <a:cs typeface="Arial"/>
                <a:sym typeface="Arial"/>
              </a:rPr>
            </a:br>
            <a:endParaRPr sz="3000"/>
          </a:p>
        </p:txBody>
      </p:sp>
      <p:pic>
        <p:nvPicPr>
          <p:cNvPr descr="A picture containing outdoor, snow, plant, linedrawing" id="495" name="Google Shape;495;g252f6ac86dd_0_31"/>
          <p:cNvPicPr preferRelativeResize="0"/>
          <p:nvPr/>
        </p:nvPicPr>
        <p:blipFill rotWithShape="1">
          <a:blip r:embed="rId3">
            <a:alphaModFix/>
          </a:blip>
          <a:srcRect b="0" l="0" r="0" t="0"/>
          <a:stretch/>
        </p:blipFill>
        <p:spPr>
          <a:xfrm>
            <a:off x="630936" y="1607069"/>
            <a:ext cx="5458967" cy="3643861"/>
          </a:xfrm>
          <a:prstGeom prst="rect">
            <a:avLst/>
          </a:prstGeom>
          <a:noFill/>
          <a:ln>
            <a:noFill/>
          </a:ln>
        </p:spPr>
      </p:pic>
      <p:sp>
        <p:nvSpPr>
          <p:cNvPr id="496" name="Google Shape;496;g252f6ac86dd_0_31"/>
          <p:cNvSpPr/>
          <p:nvPr/>
        </p:nvSpPr>
        <p:spPr>
          <a:xfrm>
            <a:off x="673912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7" name="Google Shape;497;g252f6ac86dd_0_31"/>
          <p:cNvSpPr txBox="1"/>
          <p:nvPr>
            <p:ph idx="1" type="body"/>
          </p:nvPr>
        </p:nvSpPr>
        <p:spPr>
          <a:xfrm>
            <a:off x="6739128" y="2664886"/>
            <a:ext cx="4818900" cy="31659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b="0" i="0" lang="en-CA" sz="2200">
                <a:latin typeface="Calibri"/>
                <a:ea typeface="Calibri"/>
                <a:cs typeface="Calibri"/>
                <a:sym typeface="Calibri"/>
              </a:rPr>
              <a:t>On Nov. 28, 2019, B.C. implemented the UN Declaration through legislation by passing the B.C. Declaration Act.</a:t>
            </a:r>
            <a:endParaRPr/>
          </a:p>
          <a:p>
            <a:pPr indent="-197167" lvl="0" marL="228600" rtl="0" algn="l">
              <a:lnSpc>
                <a:spcPct val="90000"/>
              </a:lnSpc>
              <a:spcBef>
                <a:spcPts val="1000"/>
              </a:spcBef>
              <a:spcAft>
                <a:spcPts val="0"/>
              </a:spcAft>
              <a:buClr>
                <a:schemeClr val="lt1"/>
              </a:buClr>
              <a:buSzPct val="100000"/>
              <a:buChar char="•"/>
            </a:pPr>
            <a:r>
              <a:rPr lang="en-CA" sz="2200">
                <a:latin typeface="Calibri"/>
                <a:ea typeface="Calibri"/>
                <a:cs typeface="Calibri"/>
                <a:sym typeface="Calibri"/>
              </a:rPr>
              <a:t>commitment to Reconciliation</a:t>
            </a:r>
            <a:endParaRPr/>
          </a:p>
          <a:p>
            <a:pPr indent="-197167" lvl="0" marL="228600" rtl="0" algn="l">
              <a:lnSpc>
                <a:spcPct val="90000"/>
              </a:lnSpc>
              <a:spcBef>
                <a:spcPts val="1000"/>
              </a:spcBef>
              <a:spcAft>
                <a:spcPts val="0"/>
              </a:spcAft>
              <a:buClr>
                <a:schemeClr val="lt1"/>
              </a:buClr>
              <a:buSzPct val="100000"/>
              <a:buChar char="•"/>
            </a:pPr>
            <a:r>
              <a:rPr b="0" i="0" lang="en-CA" sz="2200">
                <a:latin typeface="Calibri"/>
                <a:ea typeface="Calibri"/>
                <a:cs typeface="Calibri"/>
                <a:sym typeface="Calibri"/>
              </a:rPr>
              <a:t>Reconciliation In the TWG context: supports the </a:t>
            </a:r>
            <a:r>
              <a:rPr lang="en-CA" sz="2200">
                <a:latin typeface="Calibri"/>
                <a:ea typeface="Calibri"/>
                <a:cs typeface="Calibri"/>
                <a:sym typeface="Calibri"/>
              </a:rPr>
              <a:t>c</a:t>
            </a:r>
            <a:r>
              <a:rPr b="0" i="0" lang="en-CA" sz="2200">
                <a:latin typeface="Calibri"/>
                <a:ea typeface="Calibri"/>
                <a:cs typeface="Calibri"/>
                <a:sym typeface="Calibri"/>
              </a:rPr>
              <a:t>ollaborative work on the co-development of recommendations for caribou recovery</a:t>
            </a:r>
            <a:endParaRPr/>
          </a:p>
          <a:p>
            <a:pPr indent="-197167" lvl="0" marL="228600" rtl="0" algn="l">
              <a:lnSpc>
                <a:spcPct val="90000"/>
              </a:lnSpc>
              <a:spcBef>
                <a:spcPts val="1000"/>
              </a:spcBef>
              <a:spcAft>
                <a:spcPts val="0"/>
              </a:spcAft>
              <a:buClr>
                <a:schemeClr val="lt1"/>
              </a:buClr>
              <a:buSzPct val="100000"/>
              <a:buChar char="•"/>
            </a:pPr>
            <a:r>
              <a:rPr lang="en-CA" sz="2200">
                <a:latin typeface="Calibri"/>
                <a:ea typeface="Calibri"/>
                <a:cs typeface="Calibri"/>
                <a:sym typeface="Calibri"/>
              </a:rPr>
              <a:t>The TWG is embracing its work through an ethical space approach.</a:t>
            </a:r>
            <a:endParaRPr/>
          </a:p>
          <a:p>
            <a:pPr indent="-88900" lvl="0" marL="228600" rtl="0" algn="l">
              <a:lnSpc>
                <a:spcPct val="90000"/>
              </a:lnSpc>
              <a:spcBef>
                <a:spcPts val="1000"/>
              </a:spcBef>
              <a:spcAft>
                <a:spcPts val="0"/>
              </a:spcAft>
              <a:buClr>
                <a:schemeClr val="lt1"/>
              </a:buClr>
              <a:buSzPct val="100000"/>
              <a:buNone/>
            </a:pPr>
            <a:r>
              <a:t/>
            </a:r>
            <a:endParaRPr b="0" i="0" sz="2200">
              <a:latin typeface="Calibri"/>
              <a:ea typeface="Calibri"/>
              <a:cs typeface="Calibri"/>
              <a:sym typeface="Calibri"/>
            </a:endParaRPr>
          </a:p>
          <a:p>
            <a:pPr indent="0" lvl="0" marL="0" rtl="0" algn="l">
              <a:lnSpc>
                <a:spcPct val="90000"/>
              </a:lnSpc>
              <a:spcBef>
                <a:spcPts val="1000"/>
              </a:spcBef>
              <a:spcAft>
                <a:spcPts val="0"/>
              </a:spcAft>
              <a:buClr>
                <a:schemeClr val="lt1"/>
              </a:buClr>
              <a:buSzPct val="100000"/>
              <a:buNone/>
            </a:pPr>
            <a:r>
              <a:t/>
            </a:r>
            <a:endParaRPr b="0" i="0" sz="2200">
              <a:latin typeface="Arial"/>
              <a:ea typeface="Arial"/>
              <a:cs typeface="Arial"/>
              <a:sym typeface="Arial"/>
            </a:endParaRPr>
          </a:p>
          <a:p>
            <a:pPr indent="-88900" lvl="0" marL="228600" rtl="0" algn="l">
              <a:lnSpc>
                <a:spcPct val="90000"/>
              </a:lnSpc>
              <a:spcBef>
                <a:spcPts val="1000"/>
              </a:spcBef>
              <a:spcAft>
                <a:spcPts val="0"/>
              </a:spcAft>
              <a:buClr>
                <a:schemeClr val="lt1"/>
              </a:buClr>
              <a:buSzPct val="100000"/>
              <a:buFont typeface="Arial"/>
              <a:buNone/>
            </a:pPr>
            <a:r>
              <a:t/>
            </a:r>
            <a:endParaRPr b="0" i="0" sz="2200">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2" name="Shape 502"/>
        <p:cNvGrpSpPr/>
        <p:nvPr/>
      </p:nvGrpSpPr>
      <p:grpSpPr>
        <a:xfrm>
          <a:off x="0" y="0"/>
          <a:ext cx="0" cy="0"/>
          <a:chOff x="0" y="0"/>
          <a:chExt cx="0" cy="0"/>
        </a:xfrm>
      </p:grpSpPr>
      <p:sp>
        <p:nvSpPr>
          <p:cNvPr id="503" name="Google Shape;503;g252f6ac86dd_0_39"/>
          <p:cNvSpPr/>
          <p:nvPr/>
        </p:nvSpPr>
        <p:spPr>
          <a:xfrm>
            <a:off x="0" y="0"/>
            <a:ext cx="12189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4" name="Google Shape;504;g252f6ac86dd_0_39"/>
          <p:cNvSpPr txBox="1"/>
          <p:nvPr>
            <p:ph type="title"/>
          </p:nvPr>
        </p:nvSpPr>
        <p:spPr>
          <a:xfrm>
            <a:off x="5297762" y="329184"/>
            <a:ext cx="6251100" cy="17832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CA" sz="3000"/>
              <a:t>The legislative context  and the Revelstoke Complex and Central Selkirks Caribou Technical Working Group</a:t>
            </a:r>
            <a:br>
              <a:rPr lang="en-CA" sz="3000"/>
            </a:br>
            <a:endParaRPr sz="3000"/>
          </a:p>
        </p:txBody>
      </p:sp>
      <p:pic>
        <p:nvPicPr>
          <p:cNvPr id="505" name="Google Shape;505;g252f6ac86dd_0_39"/>
          <p:cNvPicPr preferRelativeResize="0"/>
          <p:nvPr/>
        </p:nvPicPr>
        <p:blipFill rotWithShape="1">
          <a:blip r:embed="rId3">
            <a:alphaModFix/>
          </a:blip>
          <a:srcRect b="0" l="24204" r="37933" t="0"/>
          <a:stretch/>
        </p:blipFill>
        <p:spPr>
          <a:xfrm>
            <a:off x="1" y="10"/>
            <a:ext cx="4657344" cy="685800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506" name="Google Shape;506;g252f6ac86dd_0_39"/>
          <p:cNvSpPr/>
          <p:nvPr/>
        </p:nvSpPr>
        <p:spPr>
          <a:xfrm>
            <a:off x="5297762" y="2374947"/>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7" name="Google Shape;507;g252f6ac86dd_0_39"/>
          <p:cNvSpPr txBox="1"/>
          <p:nvPr>
            <p:ph idx="1" type="body"/>
          </p:nvPr>
        </p:nvSpPr>
        <p:spPr>
          <a:xfrm>
            <a:off x="4902739" y="2478024"/>
            <a:ext cx="7003800" cy="38754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lt1"/>
              </a:buClr>
              <a:buSzPct val="108108"/>
              <a:buNone/>
            </a:pPr>
            <a:br>
              <a:rPr lang="en-CA" sz="1600"/>
            </a:br>
            <a:r>
              <a:rPr lang="en-CA" sz="2200"/>
              <a:t>Through the Canada-BC Section 11, BC has committed to collaborate with First Nations (Sec.7) and engage with communities and stakeholders (Sec.8) to support the recovery of southern mountain Caribou </a:t>
            </a:r>
            <a:r>
              <a:rPr i="0" lang="en-CA" sz="2200"/>
              <a:t>to self-sustaining populations.</a:t>
            </a:r>
            <a:br>
              <a:rPr i="0" lang="en-CA" sz="2200"/>
            </a:br>
            <a:br>
              <a:rPr i="0" lang="en-CA" sz="2200"/>
            </a:br>
            <a:r>
              <a:rPr i="0" lang="en-CA" sz="2200"/>
              <a:t>And to</a:t>
            </a:r>
            <a:endParaRPr/>
          </a:p>
          <a:p>
            <a:pPr indent="0" lvl="0" marL="0" rtl="0" algn="l">
              <a:lnSpc>
                <a:spcPct val="90000"/>
              </a:lnSpc>
              <a:spcBef>
                <a:spcPts val="1000"/>
              </a:spcBef>
              <a:spcAft>
                <a:spcPts val="0"/>
              </a:spcAft>
              <a:buClr>
                <a:schemeClr val="lt1"/>
              </a:buClr>
              <a:buSzPct val="108108"/>
              <a:buNone/>
            </a:pPr>
            <a:br>
              <a:rPr i="0" lang="en-CA" sz="2200"/>
            </a:br>
            <a:r>
              <a:rPr lang="en-CA" sz="2200"/>
              <a:t>Developing and implementing Conservation and Recovery Measures</a:t>
            </a:r>
            <a:r>
              <a:rPr lang="en-CA" sz="1600"/>
              <a:t>. </a:t>
            </a:r>
            <a:br>
              <a:rPr lang="en-CA" sz="1600"/>
            </a:br>
            <a:r>
              <a:rPr lang="en-CA" sz="1600">
                <a:latin typeface="Calibri"/>
                <a:ea typeface="Calibri"/>
                <a:cs typeface="Calibri"/>
                <a:sym typeface="Calibri"/>
              </a:rPr>
              <a:t>. </a:t>
            </a:r>
            <a:endParaRPr/>
          </a:p>
          <a:p>
            <a:pPr indent="0" lvl="0" marL="0" rtl="0" algn="l">
              <a:lnSpc>
                <a:spcPct val="90000"/>
              </a:lnSpc>
              <a:spcBef>
                <a:spcPts val="1000"/>
              </a:spcBef>
              <a:spcAft>
                <a:spcPts val="0"/>
              </a:spcAft>
              <a:buClr>
                <a:srgbClr val="92D050"/>
              </a:buClr>
              <a:buSzPct val="108108"/>
              <a:buNone/>
            </a:pPr>
            <a:r>
              <a:rPr lang="en-CA" sz="2200">
                <a:solidFill>
                  <a:srgbClr val="92D050"/>
                </a:solidFill>
              </a:rPr>
              <a:t>The Technical working group is one option for collaboration under section 7</a:t>
            </a:r>
            <a:br>
              <a:rPr lang="en-CA" sz="1600">
                <a:solidFill>
                  <a:srgbClr val="92D050"/>
                </a:solidFill>
              </a:rPr>
            </a:br>
            <a:br>
              <a:rPr lang="en-CA" sz="1400">
                <a:latin typeface="Calibri"/>
                <a:ea typeface="Calibri"/>
                <a:cs typeface="Calibri"/>
                <a:sym typeface="Calibri"/>
              </a:rPr>
            </a:br>
            <a:endParaRPr sz="1400">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7" name="Shape 517"/>
        <p:cNvGrpSpPr/>
        <p:nvPr/>
      </p:nvGrpSpPr>
      <p:grpSpPr>
        <a:xfrm>
          <a:off x="0" y="0"/>
          <a:ext cx="0" cy="0"/>
          <a:chOff x="0" y="0"/>
          <a:chExt cx="0" cy="0"/>
        </a:xfrm>
      </p:grpSpPr>
      <p:sp>
        <p:nvSpPr>
          <p:cNvPr id="518" name="Google Shape;518;g252f6ac86dd_0_84"/>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9" name="Google Shape;519;g252f6ac86dd_0_84"/>
          <p:cNvSpPr txBox="1"/>
          <p:nvPr>
            <p:ph type="title"/>
          </p:nvPr>
        </p:nvSpPr>
        <p:spPr>
          <a:xfrm>
            <a:off x="630936" y="640080"/>
            <a:ext cx="4818900" cy="1481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000"/>
              <a:buFont typeface="Calibri"/>
              <a:buNone/>
            </a:pPr>
            <a:r>
              <a:rPr b="1" lang="en-CA" sz="3000">
                <a:latin typeface="Calibri"/>
                <a:ea typeface="Calibri"/>
                <a:cs typeface="Calibri"/>
                <a:sym typeface="Calibri"/>
              </a:rPr>
              <a:t>Revelstoke Complex and Central Selkirks Caribou Recovery Plan</a:t>
            </a:r>
            <a:endParaRPr sz="3000"/>
          </a:p>
        </p:txBody>
      </p:sp>
      <p:sp>
        <p:nvSpPr>
          <p:cNvPr id="520" name="Google Shape;520;g252f6ac86dd_0_84"/>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1" name="Google Shape;521;g252f6ac86dd_0_84"/>
          <p:cNvSpPr txBox="1"/>
          <p:nvPr>
            <p:ph idx="1" type="body"/>
          </p:nvPr>
        </p:nvSpPr>
        <p:spPr>
          <a:xfrm>
            <a:off x="630936" y="2660904"/>
            <a:ext cx="4818900" cy="3547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lt1"/>
              </a:buClr>
              <a:buSzPts val="2000"/>
              <a:buNone/>
            </a:pPr>
            <a:r>
              <a:t/>
            </a:r>
            <a:endParaRPr/>
          </a:p>
          <a:p>
            <a:pPr indent="0" lvl="0" marL="0" rtl="0" algn="l">
              <a:lnSpc>
                <a:spcPct val="90000"/>
              </a:lnSpc>
              <a:spcBef>
                <a:spcPts val="1000"/>
              </a:spcBef>
              <a:spcAft>
                <a:spcPts val="0"/>
              </a:spcAft>
              <a:buClr>
                <a:schemeClr val="lt1"/>
              </a:buClr>
              <a:buSzPts val="2000"/>
              <a:buNone/>
            </a:pPr>
            <a:r>
              <a:rPr lang="en-CA" sz="2000">
                <a:latin typeface="Arial"/>
                <a:ea typeface="Arial"/>
                <a:cs typeface="Arial"/>
                <a:sym typeface="Arial"/>
              </a:rPr>
              <a:t>6 herds within RCCS</a:t>
            </a:r>
            <a:endParaRPr/>
          </a:p>
          <a:p>
            <a:pPr indent="0" lvl="0" marL="0" rtl="0" algn="l">
              <a:lnSpc>
                <a:spcPct val="90000"/>
              </a:lnSpc>
              <a:spcBef>
                <a:spcPts val="1000"/>
              </a:spcBef>
              <a:spcAft>
                <a:spcPts val="0"/>
              </a:spcAft>
              <a:buClr>
                <a:schemeClr val="lt1"/>
              </a:buClr>
              <a:buSzPts val="2000"/>
              <a:buNone/>
            </a:pPr>
            <a:r>
              <a:rPr lang="en-CA" sz="2000">
                <a:latin typeface="Arial"/>
                <a:ea typeface="Arial"/>
                <a:cs typeface="Arial"/>
                <a:sym typeface="Arial"/>
              </a:rPr>
              <a:t>3 priority herds where recovery is likely: Columbia North, Groundhog, and Central Selkirks</a:t>
            </a:r>
            <a:endParaRPr/>
          </a:p>
          <a:p>
            <a:pPr indent="0" lvl="0" marL="0" rtl="0" algn="l">
              <a:lnSpc>
                <a:spcPct val="90000"/>
              </a:lnSpc>
              <a:spcBef>
                <a:spcPts val="1000"/>
              </a:spcBef>
              <a:spcAft>
                <a:spcPts val="0"/>
              </a:spcAft>
              <a:buClr>
                <a:schemeClr val="lt1"/>
              </a:buClr>
              <a:buSzPts val="2000"/>
              <a:buNone/>
            </a:pPr>
            <a:r>
              <a:rPr lang="en-CA" sz="2000">
                <a:latin typeface="Arial"/>
                <a:ea typeface="Arial"/>
                <a:cs typeface="Arial"/>
                <a:sym typeface="Arial"/>
              </a:rPr>
              <a:t>Efforts : Maternity penning, Predator management, Prey management,  habitat restoration, additional habitat protection and Matrix management </a:t>
            </a:r>
            <a:endParaRPr/>
          </a:p>
          <a:p>
            <a:pPr indent="0" lvl="0" marL="0" rtl="0" algn="l">
              <a:lnSpc>
                <a:spcPct val="90000"/>
              </a:lnSpc>
              <a:spcBef>
                <a:spcPts val="1000"/>
              </a:spcBef>
              <a:spcAft>
                <a:spcPts val="0"/>
              </a:spcAft>
              <a:buClr>
                <a:schemeClr val="lt1"/>
              </a:buClr>
              <a:buSzPts val="2000"/>
              <a:buNone/>
            </a:pPr>
            <a:r>
              <a:rPr lang="en-CA" sz="2000">
                <a:latin typeface="Arial"/>
                <a:ea typeface="Arial"/>
                <a:cs typeface="Arial"/>
                <a:sym typeface="Arial"/>
              </a:rPr>
              <a:t>The most critical action for recovery is habitat protection </a:t>
            </a:r>
            <a:endParaRPr/>
          </a:p>
          <a:p>
            <a:pPr indent="-101600" lvl="0" marL="228600" rtl="0" algn="l">
              <a:lnSpc>
                <a:spcPct val="90000"/>
              </a:lnSpc>
              <a:spcBef>
                <a:spcPts val="1000"/>
              </a:spcBef>
              <a:spcAft>
                <a:spcPts val="0"/>
              </a:spcAft>
              <a:buClr>
                <a:schemeClr val="lt1"/>
              </a:buClr>
              <a:buSzPts val="2000"/>
              <a:buNone/>
            </a:pPr>
            <a:r>
              <a:t/>
            </a:r>
            <a:endParaRPr sz="2000"/>
          </a:p>
        </p:txBody>
      </p:sp>
      <p:pic>
        <p:nvPicPr>
          <p:cNvPr id="522" name="Google Shape;522;g252f6ac86dd_0_84"/>
          <p:cNvPicPr preferRelativeResize="0"/>
          <p:nvPr/>
        </p:nvPicPr>
        <p:blipFill rotWithShape="1">
          <a:blip r:embed="rId3">
            <a:alphaModFix/>
          </a:blip>
          <a:srcRect b="0" l="0" r="0" t="0"/>
          <a:stretch/>
        </p:blipFill>
        <p:spPr>
          <a:xfrm>
            <a:off x="5931568" y="30801"/>
            <a:ext cx="5274518" cy="6187118"/>
          </a:xfrm>
          <a:prstGeom prst="rect">
            <a:avLst/>
          </a:prstGeom>
          <a:noFill/>
          <a:ln>
            <a:noFill/>
          </a:ln>
        </p:spPr>
      </p:pic>
      <p:sp>
        <p:nvSpPr>
          <p:cNvPr id="523" name="Google Shape;523;g252f6ac86dd_0_84"/>
          <p:cNvSpPr txBox="1"/>
          <p:nvPr/>
        </p:nvSpPr>
        <p:spPr>
          <a:xfrm>
            <a:off x="6426878" y="486191"/>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n=42 (2023) </a:t>
            </a:r>
            <a:endParaRPr b="0" i="0" sz="1400" u="none" cap="none" strike="noStrike">
              <a:solidFill>
                <a:srgbClr val="000000"/>
              </a:solidFill>
              <a:latin typeface="Arial"/>
              <a:ea typeface="Arial"/>
              <a:cs typeface="Arial"/>
              <a:sym typeface="Arial"/>
            </a:endParaRPr>
          </a:p>
        </p:txBody>
      </p:sp>
      <p:cxnSp>
        <p:nvCxnSpPr>
          <p:cNvPr id="524" name="Google Shape;524;g252f6ac86dd_0_84"/>
          <p:cNvCxnSpPr>
            <a:stCxn id="523" idx="2"/>
          </p:cNvCxnSpPr>
          <p:nvPr/>
        </p:nvCxnSpPr>
        <p:spPr>
          <a:xfrm>
            <a:off x="7149278" y="855491"/>
            <a:ext cx="597300" cy="593700"/>
          </a:xfrm>
          <a:prstGeom prst="straightConnector1">
            <a:avLst/>
          </a:prstGeom>
          <a:noFill/>
          <a:ln cap="flat" cmpd="sng" w="19050">
            <a:solidFill>
              <a:schemeClr val="dk1"/>
            </a:solidFill>
            <a:prstDash val="solid"/>
            <a:miter lim="800000"/>
            <a:headEnd len="sm" w="sm" type="none"/>
            <a:tailEnd len="med" w="med" type="triangle"/>
          </a:ln>
        </p:spPr>
      </p:cxnSp>
      <p:sp>
        <p:nvSpPr>
          <p:cNvPr id="525" name="Google Shape;525;g252f6ac86dd_0_84"/>
          <p:cNvSpPr txBox="1"/>
          <p:nvPr/>
        </p:nvSpPr>
        <p:spPr>
          <a:xfrm>
            <a:off x="7631029" y="147247"/>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n=209 (2023) </a:t>
            </a:r>
            <a:endParaRPr b="0" i="0" sz="1400" u="none" cap="none" strike="noStrike">
              <a:solidFill>
                <a:srgbClr val="000000"/>
              </a:solidFill>
              <a:latin typeface="Arial"/>
              <a:ea typeface="Arial"/>
              <a:cs typeface="Arial"/>
              <a:sym typeface="Arial"/>
            </a:endParaRPr>
          </a:p>
        </p:txBody>
      </p:sp>
      <p:cxnSp>
        <p:nvCxnSpPr>
          <p:cNvPr id="526" name="Google Shape;526;g252f6ac86dd_0_84"/>
          <p:cNvCxnSpPr/>
          <p:nvPr/>
        </p:nvCxnSpPr>
        <p:spPr>
          <a:xfrm>
            <a:off x="8183253" y="485825"/>
            <a:ext cx="546300" cy="1104600"/>
          </a:xfrm>
          <a:prstGeom prst="straightConnector1">
            <a:avLst/>
          </a:prstGeom>
          <a:noFill/>
          <a:ln cap="flat" cmpd="sng" w="19050">
            <a:solidFill>
              <a:schemeClr val="dk1"/>
            </a:solidFill>
            <a:prstDash val="solid"/>
            <a:miter lim="800000"/>
            <a:headEnd len="sm" w="sm" type="none"/>
            <a:tailEnd len="med" w="med" type="triangle"/>
          </a:ln>
        </p:spPr>
      </p:cxnSp>
      <p:sp>
        <p:nvSpPr>
          <p:cNvPr id="527" name="Google Shape;527;g252f6ac86dd_0_84"/>
          <p:cNvSpPr txBox="1"/>
          <p:nvPr/>
        </p:nvSpPr>
        <p:spPr>
          <a:xfrm>
            <a:off x="8040082" y="3873175"/>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n=9 (2023) </a:t>
            </a:r>
            <a:endParaRPr b="0" i="0" sz="1400" u="none" cap="none" strike="noStrike">
              <a:solidFill>
                <a:srgbClr val="000000"/>
              </a:solidFill>
              <a:latin typeface="Arial"/>
              <a:ea typeface="Arial"/>
              <a:cs typeface="Arial"/>
              <a:sym typeface="Arial"/>
            </a:endParaRPr>
          </a:p>
        </p:txBody>
      </p:sp>
      <p:cxnSp>
        <p:nvCxnSpPr>
          <p:cNvPr id="528" name="Google Shape;528;g252f6ac86dd_0_84"/>
          <p:cNvCxnSpPr/>
          <p:nvPr/>
        </p:nvCxnSpPr>
        <p:spPr>
          <a:xfrm rot="10800000">
            <a:off x="8762489" y="3260575"/>
            <a:ext cx="0" cy="612600"/>
          </a:xfrm>
          <a:prstGeom prst="straightConnector1">
            <a:avLst/>
          </a:prstGeom>
          <a:noFill/>
          <a:ln cap="flat" cmpd="sng" w="19050">
            <a:solidFill>
              <a:schemeClr val="dk1"/>
            </a:solidFill>
            <a:prstDash val="solid"/>
            <a:miter lim="800000"/>
            <a:headEnd len="sm" w="sm" type="none"/>
            <a:tailEnd len="med" w="med" type="triangle"/>
          </a:ln>
        </p:spPr>
      </p:cxnSp>
      <p:sp>
        <p:nvSpPr>
          <p:cNvPr id="529" name="Google Shape;529;g252f6ac86dd_0_84"/>
          <p:cNvSpPr txBox="1"/>
          <p:nvPr/>
        </p:nvSpPr>
        <p:spPr>
          <a:xfrm>
            <a:off x="8183253" y="5045547"/>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n=28 (2023) </a:t>
            </a:r>
            <a:endParaRPr b="0" i="0" sz="1400" u="none" cap="none" strike="noStrike">
              <a:solidFill>
                <a:srgbClr val="000000"/>
              </a:solidFill>
              <a:latin typeface="Arial"/>
              <a:ea typeface="Arial"/>
              <a:cs typeface="Arial"/>
              <a:sym typeface="Arial"/>
            </a:endParaRPr>
          </a:p>
        </p:txBody>
      </p:sp>
      <p:cxnSp>
        <p:nvCxnSpPr>
          <p:cNvPr id="530" name="Google Shape;530;g252f6ac86dd_0_84"/>
          <p:cNvCxnSpPr/>
          <p:nvPr/>
        </p:nvCxnSpPr>
        <p:spPr>
          <a:xfrm flipH="1" rot="10800000">
            <a:off x="9087364" y="4704257"/>
            <a:ext cx="898800" cy="343200"/>
          </a:xfrm>
          <a:prstGeom prst="straightConnector1">
            <a:avLst/>
          </a:prstGeom>
          <a:noFill/>
          <a:ln cap="flat" cmpd="sng" w="19050">
            <a:solidFill>
              <a:schemeClr val="dk1"/>
            </a:solidFill>
            <a:prstDash val="solid"/>
            <a:miter lim="800000"/>
            <a:headEnd len="sm" w="sm" type="none"/>
            <a:tailEnd len="med" w="med" type="triangle"/>
          </a:ln>
        </p:spPr>
      </p:cxnSp>
      <p:sp>
        <p:nvSpPr>
          <p:cNvPr id="531" name="Google Shape;531;g252f6ac86dd_0_84"/>
          <p:cNvSpPr txBox="1"/>
          <p:nvPr/>
        </p:nvSpPr>
        <p:spPr>
          <a:xfrm>
            <a:off x="9986211" y="1780654"/>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n=0 (2023) </a:t>
            </a:r>
            <a:endParaRPr b="0" i="0" sz="1400" u="none" cap="none" strike="noStrike">
              <a:solidFill>
                <a:srgbClr val="000000"/>
              </a:solidFill>
              <a:latin typeface="Arial"/>
              <a:ea typeface="Arial"/>
              <a:cs typeface="Arial"/>
              <a:sym typeface="Arial"/>
            </a:endParaRPr>
          </a:p>
        </p:txBody>
      </p:sp>
      <p:cxnSp>
        <p:nvCxnSpPr>
          <p:cNvPr id="532" name="Google Shape;532;g252f6ac86dd_0_84"/>
          <p:cNvCxnSpPr/>
          <p:nvPr/>
        </p:nvCxnSpPr>
        <p:spPr>
          <a:xfrm flipH="1">
            <a:off x="9627947" y="2121408"/>
            <a:ext cx="791400" cy="778200"/>
          </a:xfrm>
          <a:prstGeom prst="straightConnector1">
            <a:avLst/>
          </a:prstGeom>
          <a:noFill/>
          <a:ln cap="flat" cmpd="sng" w="19050">
            <a:solidFill>
              <a:schemeClr val="dk1"/>
            </a:solidFill>
            <a:prstDash val="solid"/>
            <a:miter lim="800000"/>
            <a:headEnd len="sm" w="sm" type="none"/>
            <a:tailEnd len="med" w="med" type="triangle"/>
          </a:ln>
        </p:spPr>
      </p:cxnSp>
      <p:sp>
        <p:nvSpPr>
          <p:cNvPr id="533" name="Google Shape;533;g252f6ac86dd_0_84"/>
          <p:cNvSpPr txBox="1"/>
          <p:nvPr/>
        </p:nvSpPr>
        <p:spPr>
          <a:xfrm>
            <a:off x="9998312" y="1140574"/>
            <a:ext cx="1444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CA" sz="1800" u="none" cap="none" strike="noStrike">
                <a:solidFill>
                  <a:srgbClr val="C00000"/>
                </a:solidFill>
                <a:latin typeface="Calibri"/>
                <a:ea typeface="Calibri"/>
                <a:cs typeface="Calibri"/>
                <a:sym typeface="Calibri"/>
              </a:rPr>
              <a:t>n=0 (2008) </a:t>
            </a:r>
            <a:endParaRPr b="0" i="0" sz="1400" u="none" cap="none" strike="noStrike">
              <a:solidFill>
                <a:srgbClr val="000000"/>
              </a:solidFill>
              <a:latin typeface="Arial"/>
              <a:ea typeface="Arial"/>
              <a:cs typeface="Arial"/>
              <a:sym typeface="Arial"/>
            </a:endParaRPr>
          </a:p>
        </p:txBody>
      </p:sp>
      <p:cxnSp>
        <p:nvCxnSpPr>
          <p:cNvPr id="534" name="Google Shape;534;g252f6ac86dd_0_84"/>
          <p:cNvCxnSpPr/>
          <p:nvPr/>
        </p:nvCxnSpPr>
        <p:spPr>
          <a:xfrm flipH="1">
            <a:off x="9627995" y="1481328"/>
            <a:ext cx="695100" cy="218400"/>
          </a:xfrm>
          <a:prstGeom prst="straightConnector1">
            <a:avLst/>
          </a:prstGeom>
          <a:noFill/>
          <a:ln cap="flat" cmpd="sng" w="19050">
            <a:solidFill>
              <a:schemeClr val="dk1"/>
            </a:solidFill>
            <a:prstDash val="solid"/>
            <a:miter lim="800000"/>
            <a:headEnd len="sm" w="sm" type="non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g252f6ac86dd_0_10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541" name="Google Shape;541;g252f6ac86dd_0_10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6" name="Shape 546"/>
        <p:cNvGrpSpPr/>
        <p:nvPr/>
      </p:nvGrpSpPr>
      <p:grpSpPr>
        <a:xfrm>
          <a:off x="0" y="0"/>
          <a:ext cx="0" cy="0"/>
          <a:chOff x="0" y="0"/>
          <a:chExt cx="0" cy="0"/>
        </a:xfrm>
      </p:grpSpPr>
      <p:sp>
        <p:nvSpPr>
          <p:cNvPr id="547" name="Google Shape;547;g252f6ac86dd_0_120"/>
          <p:cNvSpPr/>
          <p:nvPr/>
        </p:nvSpPr>
        <p:spPr>
          <a:xfrm>
            <a:off x="0" y="0"/>
            <a:ext cx="12189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8" name="Google Shape;548;g252f6ac86dd_0_12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600"/>
              <a:buFont typeface="Calibri"/>
              <a:buNone/>
            </a:pPr>
            <a:r>
              <a:rPr b="1" lang="en-CA" sz="4600">
                <a:latin typeface="Calibri"/>
                <a:ea typeface="Calibri"/>
                <a:cs typeface="Calibri"/>
                <a:sym typeface="Calibri"/>
              </a:rPr>
              <a:t>Revelstoke Complex and Central Selkirks Caribou Recovery Plan</a:t>
            </a:r>
            <a:endParaRPr sz="4600"/>
          </a:p>
        </p:txBody>
      </p:sp>
      <p:sp>
        <p:nvSpPr>
          <p:cNvPr id="549" name="Google Shape;549;g252f6ac86dd_0_12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0" name="Google Shape;550;g252f6ac86dd_0_120"/>
          <p:cNvSpPr txBox="1"/>
          <p:nvPr>
            <p:ph idx="1" type="body"/>
          </p:nvPr>
        </p:nvSpPr>
        <p:spPr>
          <a:xfrm>
            <a:off x="572493" y="2071316"/>
            <a:ext cx="6713700" cy="41193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lt1"/>
              </a:buClr>
              <a:buSzPts val="2200"/>
              <a:buNone/>
            </a:pPr>
            <a:r>
              <a:rPr lang="en-CA" sz="2200"/>
              <a:t>The Landscape- Biodiversity</a:t>
            </a:r>
            <a:endParaRPr/>
          </a:p>
          <a:p>
            <a:pPr indent="-228600" lvl="0" marL="228600" rtl="0" algn="l">
              <a:lnSpc>
                <a:spcPct val="90000"/>
              </a:lnSpc>
              <a:spcBef>
                <a:spcPts val="1000"/>
              </a:spcBef>
              <a:spcAft>
                <a:spcPts val="0"/>
              </a:spcAft>
              <a:buClr>
                <a:schemeClr val="lt1"/>
              </a:buClr>
              <a:buSzPts val="2200"/>
              <a:buChar char="•"/>
            </a:pPr>
            <a:r>
              <a:rPr lang="en-CA" sz="2200">
                <a:latin typeface="Arial"/>
                <a:ea typeface="Arial"/>
                <a:cs typeface="Arial"/>
                <a:sym typeface="Arial"/>
              </a:rPr>
              <a:t>Additional caribou habitat protection will</a:t>
            </a:r>
            <a:endParaRPr/>
          </a:p>
          <a:p>
            <a:pPr indent="-228600" lvl="1" marL="685800" rtl="0" algn="l">
              <a:lnSpc>
                <a:spcPct val="90000"/>
              </a:lnSpc>
              <a:spcBef>
                <a:spcPts val="500"/>
              </a:spcBef>
              <a:spcAft>
                <a:spcPts val="0"/>
              </a:spcAft>
              <a:buClr>
                <a:schemeClr val="lt1"/>
              </a:buClr>
              <a:buSzPts val="2200"/>
              <a:buChar char="•"/>
            </a:pPr>
            <a:r>
              <a:rPr lang="en-CA" sz="2200"/>
              <a:t>protect at-risk Old Growth forests, </a:t>
            </a:r>
            <a:endParaRPr/>
          </a:p>
          <a:p>
            <a:pPr indent="-228600" lvl="1" marL="685800" rtl="0" algn="l">
              <a:lnSpc>
                <a:spcPct val="90000"/>
              </a:lnSpc>
              <a:spcBef>
                <a:spcPts val="500"/>
              </a:spcBef>
              <a:spcAft>
                <a:spcPts val="0"/>
              </a:spcAft>
              <a:buClr>
                <a:schemeClr val="lt1"/>
              </a:buClr>
              <a:buSzPts val="2200"/>
              <a:buChar char="•"/>
            </a:pPr>
            <a:r>
              <a:rPr lang="en-CA" sz="2200"/>
              <a:t>other species at risk (grizzly bears, wolverines,  amphibians, and many plants)</a:t>
            </a:r>
            <a:endParaRPr/>
          </a:p>
          <a:p>
            <a:pPr indent="-228600" lvl="1" marL="685800" rtl="0" algn="l">
              <a:lnSpc>
                <a:spcPct val="90000"/>
              </a:lnSpc>
              <a:spcBef>
                <a:spcPts val="500"/>
              </a:spcBef>
              <a:spcAft>
                <a:spcPts val="0"/>
              </a:spcAft>
              <a:buClr>
                <a:schemeClr val="lt1"/>
              </a:buClr>
              <a:buSzPts val="2200"/>
              <a:buChar char="•"/>
            </a:pPr>
            <a:r>
              <a:rPr lang="en-CA" sz="2200"/>
              <a:t>Increase watershed security, </a:t>
            </a:r>
            <a:endParaRPr/>
          </a:p>
          <a:p>
            <a:pPr indent="-228600" lvl="1" marL="685800" rtl="0" algn="l">
              <a:lnSpc>
                <a:spcPct val="90000"/>
              </a:lnSpc>
              <a:spcBef>
                <a:spcPts val="500"/>
              </a:spcBef>
              <a:spcAft>
                <a:spcPts val="0"/>
              </a:spcAft>
              <a:buClr>
                <a:schemeClr val="lt1"/>
              </a:buClr>
              <a:buSzPts val="2200"/>
              <a:buChar char="•"/>
            </a:pPr>
            <a:r>
              <a:rPr lang="en-CA" sz="2200"/>
              <a:t>Support the health of fish spawning streams, including salmon  and westslope cutthroat trout streams,</a:t>
            </a:r>
            <a:endParaRPr/>
          </a:p>
          <a:p>
            <a:pPr indent="-228600" lvl="1" marL="685800" rtl="0" algn="l">
              <a:lnSpc>
                <a:spcPct val="90000"/>
              </a:lnSpc>
              <a:spcBef>
                <a:spcPts val="500"/>
              </a:spcBef>
              <a:spcAft>
                <a:spcPts val="0"/>
              </a:spcAft>
              <a:buClr>
                <a:schemeClr val="lt1"/>
              </a:buClr>
              <a:buSzPts val="2200"/>
              <a:buChar char="•"/>
            </a:pPr>
            <a:r>
              <a:rPr lang="en-CA" sz="2200"/>
              <a:t>store carbon and create carbon offsets,</a:t>
            </a:r>
            <a:endParaRPr/>
          </a:p>
          <a:p>
            <a:pPr indent="-228600" lvl="1" marL="685800" rtl="0" algn="l">
              <a:lnSpc>
                <a:spcPct val="90000"/>
              </a:lnSpc>
              <a:spcBef>
                <a:spcPts val="500"/>
              </a:spcBef>
              <a:spcAft>
                <a:spcPts val="0"/>
              </a:spcAft>
              <a:buClr>
                <a:schemeClr val="lt1"/>
              </a:buClr>
              <a:buSzPts val="2200"/>
              <a:buChar char="•"/>
            </a:pPr>
            <a:r>
              <a:rPr lang="en-CA" sz="2200"/>
              <a:t>support implementation of the Nature Agreement, and BC’s commitment to protect 30% of ecosystems by 2030 (30X30)</a:t>
            </a:r>
            <a:endParaRPr/>
          </a:p>
          <a:p>
            <a:pPr indent="0" lvl="0" marL="0" rtl="0" algn="l">
              <a:lnSpc>
                <a:spcPct val="90000"/>
              </a:lnSpc>
              <a:spcBef>
                <a:spcPts val="1000"/>
              </a:spcBef>
              <a:spcAft>
                <a:spcPts val="0"/>
              </a:spcAft>
              <a:buClr>
                <a:schemeClr val="lt1"/>
              </a:buClr>
              <a:buSzPts val="2200"/>
              <a:buNone/>
            </a:pPr>
            <a:r>
              <a:t/>
            </a:r>
            <a:endParaRPr sz="2200">
              <a:latin typeface="Arial"/>
              <a:ea typeface="Arial"/>
              <a:cs typeface="Arial"/>
              <a:sym typeface="Arial"/>
            </a:endParaRPr>
          </a:p>
        </p:txBody>
      </p:sp>
      <p:pic>
        <p:nvPicPr>
          <p:cNvPr id="551" name="Google Shape;551;g252f6ac86dd_0_120"/>
          <p:cNvPicPr preferRelativeResize="0"/>
          <p:nvPr/>
        </p:nvPicPr>
        <p:blipFill rotWithShape="1">
          <a:blip r:embed="rId3">
            <a:alphaModFix/>
          </a:blip>
          <a:srcRect b="6" l="0" r="0" t="22037"/>
          <a:stretch/>
        </p:blipFill>
        <p:spPr>
          <a:xfrm>
            <a:off x="7675658" y="2093976"/>
            <a:ext cx="3941063" cy="40965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2023-02-13T21:32:41Z</dcterms:created>
  <dc:creator>Lachance, Genevieve E LWRS:EX</dc:creator>
</cp:coreProperties>
</file>